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406" r:id="rId3"/>
    <p:sldId id="427" r:id="rId4"/>
    <p:sldId id="430" r:id="rId5"/>
    <p:sldId id="462" r:id="rId6"/>
    <p:sldId id="463" r:id="rId7"/>
    <p:sldId id="428" r:id="rId8"/>
    <p:sldId id="434" r:id="rId9"/>
    <p:sldId id="435" r:id="rId10"/>
    <p:sldId id="431" r:id="rId11"/>
    <p:sldId id="438" r:id="rId12"/>
    <p:sldId id="439" r:id="rId13"/>
    <p:sldId id="429" r:id="rId14"/>
    <p:sldId id="470" r:id="rId15"/>
    <p:sldId id="467" r:id="rId16"/>
    <p:sldId id="469" r:id="rId17"/>
    <p:sldId id="440" r:id="rId18"/>
    <p:sldId id="464" r:id="rId19"/>
    <p:sldId id="441" r:id="rId20"/>
    <p:sldId id="468" r:id="rId21"/>
    <p:sldId id="432" r:id="rId22"/>
    <p:sldId id="442" r:id="rId23"/>
    <p:sldId id="444" r:id="rId24"/>
    <p:sldId id="447" r:id="rId25"/>
    <p:sldId id="446" r:id="rId26"/>
    <p:sldId id="436" r:id="rId27"/>
    <p:sldId id="459" r:id="rId28"/>
    <p:sldId id="466" r:id="rId29"/>
    <p:sldId id="460" r:id="rId30"/>
    <p:sldId id="437" r:id="rId31"/>
    <p:sldId id="448" r:id="rId32"/>
    <p:sldId id="458" r:id="rId33"/>
    <p:sldId id="449" r:id="rId34"/>
    <p:sldId id="453" r:id="rId35"/>
    <p:sldId id="451" r:id="rId36"/>
    <p:sldId id="452" r:id="rId37"/>
    <p:sldId id="454" r:id="rId38"/>
    <p:sldId id="456" r:id="rId39"/>
    <p:sldId id="461" r:id="rId40"/>
    <p:sldId id="471" r:id="rId41"/>
    <p:sldId id="472" r:id="rId42"/>
    <p:sldId id="405" r:id="rId43"/>
    <p:sldId id="293" r:id="rId44"/>
    <p:sldId id="306" r:id="rId45"/>
    <p:sldId id="450" r:id="rId46"/>
    <p:sldId id="457" r:id="rId47"/>
    <p:sldId id="465" r:id="rId4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1404" autoAdjust="0"/>
  </p:normalViewPr>
  <p:slideViewPr>
    <p:cSldViewPr snapToGrid="0">
      <p:cViewPr varScale="1">
        <p:scale>
          <a:sx n="101" d="100"/>
          <a:sy n="101" d="100"/>
        </p:scale>
        <p:origin x="1314" y="10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gopt.com/static/pdf/SigOpt_Bayesian_Optimization_Primer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309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77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435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44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transfer_learning.ipynb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62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Base de dados: https://drive.google.com/file/d/1843ScaJU3UuTBDQxzAXUazFn0b7__Dca/view?usp=drive_link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865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Base de dados: https://drive.google.com/file/d/1843ScaJU3UuTBDQxzAXUazFn0b7__Dca/view?usp=drive_link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951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https://colab.research.google.com/github/zz4fap/tp557-iot-ml/blob/master/exercises/exercicio_transfer_learning.ipynb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https://colab.research.google.com/github/zz4fap/tp557-iot-ml/blob/master/examples/Overfitting.ipynb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7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one-sentence summary of </a:t>
            </a:r>
            <a:r>
              <a:rPr lang="en-US" b="0" i="0" u="sng" dirty="0">
                <a:effectLst/>
                <a:latin typeface="source-serif-pro"/>
                <a:hlinkClick r:id="rId3"/>
              </a:rPr>
              <a:t>Bayesian hyperparameter optimization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is: </a:t>
            </a:r>
            <a:r>
              <a:rPr lang="en-US" dirty="0"/>
              <a:t>build a probability model of the objective function and use it to select the most promising hyperparameters to evaluate in the true objective function.</a:t>
            </a:r>
            <a:endParaRPr lang="pt-BR" u="none" dirty="0"/>
          </a:p>
          <a:p>
            <a:endParaRPr lang="pt-BR" u="none" dirty="0"/>
          </a:p>
          <a:p>
            <a:r>
              <a:rPr lang="pt-BR" u="none" dirty="0" err="1"/>
              <a:t>References</a:t>
            </a:r>
            <a:endParaRPr lang="pt-BR" u="none" dirty="0"/>
          </a:p>
          <a:p>
            <a:endParaRPr lang="pt-BR" u="none" dirty="0"/>
          </a:p>
          <a:p>
            <a:r>
              <a:rPr lang="pt-BR" u="none" dirty="0"/>
              <a:t>[1] https://towardsdatascience.com/a-conceptual-explanation-of-bayesian-model-based-hyperparameter-optimization-for-machine-learning-b8172278050f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lab.research.google.com/github/zz4fap/tp557-iot-ml/blob/master/examples/validacao_cruzada_k_fold.ipyn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early_stop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colab.research.google.com/github/zz4fap/tp557-iot-ml/blob/master/examples/data_augmentation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transfer_learning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edgeimpulse.com/logi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drive.google.com/file/d/1843ScaJU3UuTBDQxzAXUazFn0b7__Dca/view?usp=drive_link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transfer_learning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Overfitting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335" y="1825624"/>
            <a:ext cx="6214830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Técnicas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validação cruzada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avaliam o desempenho</a:t>
            </a:r>
            <a:r>
              <a:rPr lang="pt-BR" b="0" i="0" dirty="0">
                <a:effectLst/>
              </a:rPr>
              <a:t> do modelo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várias divisões de dados de treinamento e validação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mostrar variações significativas no desempenho </a:t>
            </a:r>
            <a:r>
              <a:rPr lang="pt-BR" b="0" i="0" dirty="0">
                <a:effectLst/>
              </a:rPr>
              <a:t>(i.e., erro e variância)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entre as divisões </a:t>
            </a:r>
            <a:r>
              <a:rPr lang="pt-BR" b="0" i="0" dirty="0">
                <a:effectLst/>
              </a:rPr>
              <a:t>dos dados, isso pode ser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sobreajuste ou subajuste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Na prática, o </a:t>
            </a:r>
            <a:r>
              <a:rPr lang="pt-BR" i="1" dirty="0"/>
              <a:t>k</a:t>
            </a:r>
            <a:r>
              <a:rPr lang="pt-BR" b="0" i="0" dirty="0">
                <a:effectLst/>
              </a:rPr>
              <a:t>-</a:t>
            </a:r>
            <a:r>
              <a:rPr lang="pt-BR" b="0" i="0" dirty="0" err="1">
                <a:effectLst/>
              </a:rPr>
              <a:t>fold</a:t>
            </a:r>
            <a:r>
              <a:rPr lang="pt-BR" b="0" i="0" dirty="0">
                <a:effectLst/>
              </a:rPr>
              <a:t> é a mais usada.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266462" y="2339013"/>
            <a:ext cx="5574873" cy="338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divide o conjunto de dados em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subconjuntos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chamados dobras (</a:t>
                </a:r>
                <a:r>
                  <a:rPr lang="pt-BR" b="0" i="1" dirty="0" err="1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treinando</a:t>
                </a:r>
                <a:r>
                  <a:rPr lang="pt-BR" dirty="0">
                    <a:solidFill>
                      <a:schemeClr val="tx1"/>
                    </a:solidFill>
                  </a:rPr>
                  <a:t> e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avaliando o modelo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vezes </a:t>
                </a:r>
                <a:r>
                  <a:rPr lang="pt-BR" dirty="0">
                    <a:solidFill>
                      <a:schemeClr val="tx1"/>
                    </a:solidFill>
                  </a:rPr>
                  <a:t>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calcula-se a média e a variância das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métricas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individuais de desempenho para fornecer uma única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métrica geral do modelo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9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Exemplo: </a:t>
            </a:r>
            <a:r>
              <a:rPr lang="pt-BR" sz="1200" dirty="0" err="1">
                <a:hlinkClick r:id="rId5"/>
              </a:rPr>
              <a:t>validacao_cruzada_k_fold.ipynb</a:t>
            </a:r>
            <a:endParaRPr lang="pt-BR" sz="1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8E020A-A51A-D5C4-761C-EE24409A0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150687" y="2275005"/>
            <a:ext cx="5602842" cy="33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estratégias mais eficazes </a:t>
            </a:r>
            <a:r>
              <a:rPr lang="pt-BR" b="0" i="0" dirty="0">
                <a:effectLst/>
              </a:rPr>
              <a:t>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melhorar a capacidade de generalização </a:t>
            </a:r>
            <a:r>
              <a:rPr lang="pt-BR" b="0" i="0" dirty="0">
                <a:effectLst/>
              </a:rPr>
              <a:t>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coleta de dados</a:t>
            </a:r>
            <a:r>
              <a:rPr lang="pt-BR" b="0" i="0" dirty="0">
                <a:effectLst/>
              </a:rPr>
              <a:t> adicionais pode ser muito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cara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demorada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simplesmente impossível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coleta, entende-se que a </a:t>
            </a:r>
            <a:r>
              <a:rPr lang="pt-BR" b="1" i="1" dirty="0">
                <a:solidFill>
                  <a:srgbClr val="00B050"/>
                </a:solidFill>
              </a:rPr>
              <a:t>rotulagem também está inclusa</a:t>
            </a:r>
            <a:r>
              <a:rPr lang="pt-BR" dirty="0"/>
              <a:t>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249906" y="2428092"/>
            <a:ext cx="5104702" cy="325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0AB6FA0-AEEA-DD68-71A9-D05F9126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94" y="3997134"/>
            <a:ext cx="2145915" cy="28529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794" y="1825624"/>
            <a:ext cx="6360793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</a:t>
            </a:r>
            <a:r>
              <a:rPr lang="pt-BR" b="0" i="0" dirty="0">
                <a:effectLst/>
              </a:rPr>
              <a:t>: envolve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adição de um termo de penalização à função de perda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do modelo, com o objetivo de impor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restrições sobre os pesos do modelo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A regularização </a:t>
            </a:r>
            <a:r>
              <a:rPr lang="pt-BR" b="1" i="1" dirty="0">
                <a:solidFill>
                  <a:srgbClr val="00B050"/>
                </a:solidFill>
              </a:rPr>
              <a:t>reduz a flexibilidade </a:t>
            </a:r>
            <a:r>
              <a:rPr lang="pt-BR" dirty="0"/>
              <a:t>do modelo </a:t>
            </a:r>
            <a:r>
              <a:rPr lang="pt-BR" b="1" i="1" dirty="0">
                <a:solidFill>
                  <a:srgbClr val="00B050"/>
                </a:solidFill>
              </a:rPr>
              <a:t>penalizando seus pesos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Modelos que sobreajustam têm </a:t>
            </a:r>
            <a:r>
              <a:rPr lang="pt-BR" b="1" i="1" dirty="0">
                <a:solidFill>
                  <a:srgbClr val="00B050"/>
                </a:solidFill>
              </a:rPr>
              <a:t>pesos com valores </a:t>
            </a:r>
            <a:r>
              <a:rPr lang="pt-BR" b="1" i="1" dirty="0">
                <a:solidFill>
                  <a:srgbClr val="7030A0"/>
                </a:solidFill>
              </a:rPr>
              <a:t>absolutos</a:t>
            </a:r>
            <a:r>
              <a:rPr lang="pt-BR" b="1" i="1" dirty="0">
                <a:solidFill>
                  <a:srgbClr val="00B050"/>
                </a:solidFill>
              </a:rPr>
              <a:t> muito altos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 regularização </a:t>
            </a:r>
            <a:r>
              <a:rPr lang="pt-BR" b="1" i="1" dirty="0">
                <a:solidFill>
                  <a:srgbClr val="00B050"/>
                </a:solidFill>
              </a:rPr>
              <a:t>restringe</a:t>
            </a:r>
            <a:r>
              <a:rPr lang="pt-BR" dirty="0"/>
              <a:t> o aumento dos pesos a uma </a:t>
            </a:r>
            <a:r>
              <a:rPr lang="pt-BR" b="1" i="1" dirty="0">
                <a:solidFill>
                  <a:srgbClr val="00B050"/>
                </a:solidFill>
              </a:rPr>
              <a:t>região de possíveis valores</a:t>
            </a:r>
            <a:r>
              <a:rPr lang="pt-BR" dirty="0"/>
              <a:t>.</a:t>
            </a:r>
          </a:p>
          <a:p>
            <a:r>
              <a:rPr lang="pt-BR" dirty="0"/>
              <a:t>As</a:t>
            </a:r>
            <a:r>
              <a:rPr lang="pt-BR" b="0" i="0" dirty="0">
                <a:effectLst/>
              </a:rPr>
              <a:t> técnicas de regularização mais utilizadas são L1, L2 e </a:t>
            </a:r>
            <a:r>
              <a:rPr lang="pt-BR" b="0" i="1" dirty="0" err="1">
                <a:effectLst/>
              </a:rPr>
              <a:t>elastic</a:t>
            </a:r>
            <a:r>
              <a:rPr lang="pt-BR" b="0" i="1" dirty="0">
                <a:effectLst/>
              </a:rPr>
              <a:t>-net</a:t>
            </a:r>
            <a:r>
              <a:rPr lang="pt-BR" b="0" i="0" dirty="0">
                <a:effectLst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5D2EFB5-F853-0ECE-6705-DF53B688DBE6}"/>
                  </a:ext>
                </a:extLst>
              </p:cNvPr>
              <p:cNvSpPr txBox="1"/>
              <p:nvPr/>
            </p:nvSpPr>
            <p:spPr>
              <a:xfrm>
                <a:off x="1298918" y="2680590"/>
                <a:ext cx="3803434" cy="1470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pt-B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5D2EFB5-F853-0ECE-6705-DF53B688D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918" y="2680590"/>
                <a:ext cx="3803434" cy="1470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FA96E5-6E55-D162-F30C-3F9BF88DAB2A}"/>
                  </a:ext>
                </a:extLst>
              </p:cNvPr>
              <p:cNvSpPr txBox="1"/>
              <p:nvPr/>
            </p:nvSpPr>
            <p:spPr>
              <a:xfrm>
                <a:off x="429768" y="1825624"/>
                <a:ext cx="5212478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pt-BR" sz="28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pt-B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FA96E5-6E55-D162-F30C-3F9BF88DA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8" y="1825624"/>
                <a:ext cx="5212478" cy="66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19F47D4-12A7-BD7F-55C6-5DB6C2E38871}"/>
                  </a:ext>
                </a:extLst>
              </p:cNvPr>
              <p:cNvSpPr txBox="1"/>
              <p:nvPr/>
            </p:nvSpPr>
            <p:spPr>
              <a:xfrm>
                <a:off x="-33954" y="6573039"/>
                <a:ext cx="60942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b="1" dirty="0">
                    <a:ea typeface="Cambria Math" panose="02040503050406030204" pitchFamily="18" charset="0"/>
                  </a:rPr>
                  <a:t>OBS</a:t>
                </a:r>
                <a:r>
                  <a:rPr lang="pt-BR" sz="1200" dirty="0">
                    <a:ea typeface="Cambria Math" panose="02040503050406030204" pitchFamily="18" charset="0"/>
                  </a:rPr>
                  <a:t>.: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pt-B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pt-BR" sz="1200" dirty="0"/>
                  <a:t>é o </a:t>
                </a:r>
                <a:r>
                  <a:rPr lang="pt-BR" sz="1200" b="1" i="1" dirty="0"/>
                  <a:t>fator de regularização.</a:t>
                </a:r>
                <a:endParaRPr lang="pt-BR" sz="12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19F47D4-12A7-BD7F-55C6-5DB6C2E3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54" y="6573039"/>
                <a:ext cx="609420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B1E50C15-796B-7379-D1C6-2808D390DEE1}"/>
              </a:ext>
            </a:extLst>
          </p:cNvPr>
          <p:cNvSpPr/>
          <p:nvPr/>
        </p:nvSpPr>
        <p:spPr>
          <a:xfrm>
            <a:off x="4206240" y="1825624"/>
            <a:ext cx="1060704" cy="590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5FB412B-B269-ECA7-F14E-329AAAC59407}"/>
              </a:ext>
            </a:extLst>
          </p:cNvPr>
          <p:cNvSpPr/>
          <p:nvPr/>
        </p:nvSpPr>
        <p:spPr>
          <a:xfrm>
            <a:off x="1340370" y="1803005"/>
            <a:ext cx="2490568" cy="59020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0DBFA6D4-9D17-89FF-09AD-0BB33A989E37}"/>
              </a:ext>
            </a:extLst>
          </p:cNvPr>
          <p:cNvSpPr/>
          <p:nvPr/>
        </p:nvSpPr>
        <p:spPr>
          <a:xfrm rot="5400000">
            <a:off x="3150341" y="642431"/>
            <a:ext cx="281654" cy="3901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3457FF-A7B2-D6E1-9337-CAD908FDDE69}"/>
              </a:ext>
            </a:extLst>
          </p:cNvPr>
          <p:cNvSpPr txBox="1"/>
          <p:nvPr/>
        </p:nvSpPr>
        <p:spPr>
          <a:xfrm>
            <a:off x="2285732" y="145629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MSE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11FE2E-094D-7109-7D29-CDC23773C411}"/>
              </a:ext>
            </a:extLst>
          </p:cNvPr>
          <p:cNvSpPr txBox="1"/>
          <p:nvPr/>
        </p:nvSpPr>
        <p:spPr>
          <a:xfrm>
            <a:off x="3963367" y="1450727"/>
            <a:ext cx="154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Penalização L2</a:t>
            </a:r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13388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Existem outras técnicas que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envolvem a adição de termos de penalização</a:t>
            </a:r>
            <a:r>
              <a:rPr lang="pt-BR" b="0" dirty="0">
                <a:effectLst/>
              </a:rPr>
              <a:t>, mas que evitam que o modelo se torne muito flexível e se sobreajuste.</a:t>
            </a:r>
          </a:p>
          <a:p>
            <a:r>
              <a:rPr lang="pt-BR" dirty="0"/>
              <a:t>São técnicas de regularização, mas não no sentido tradicional.</a:t>
            </a:r>
          </a:p>
          <a:p>
            <a:r>
              <a:rPr lang="pt-BR" b="0" dirty="0">
                <a:effectLst/>
              </a:rPr>
              <a:t>Duas técnicas não tradicionais muito utilizadas com redes neurais são o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y-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o </a:t>
            </a:r>
            <a:r>
              <a:rPr lang="pt-BR" b="0" i="1" dirty="0">
                <a:effectLst/>
              </a:rPr>
              <a:t>Dropout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528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Early-stopping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interromper o treinamento do modelo assim que o desempenho no conjunto de validação começa a piorar</a:t>
            </a:r>
            <a:r>
              <a:rPr lang="pt-BR" b="0" i="0" dirty="0">
                <a:effectLst/>
              </a:rPr>
              <a:t>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</a:rPr>
              <a:t>Vantagens</a:t>
            </a:r>
            <a:r>
              <a:rPr lang="pt-BR" b="0" i="0" dirty="0">
                <a:effectLst/>
              </a:rPr>
              <a:t>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economiza</a:t>
            </a:r>
            <a:r>
              <a:rPr lang="pt-BR" b="0" i="0" dirty="0">
                <a:effectLst/>
              </a:rPr>
              <a:t> tempo e recursos computacionais.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  <a:latin typeface="Google Sans"/>
              </a:rPr>
              <a:t>Desvantagem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: se o treinamento for interrompido muito cedo, o modelo pode não ter tempo suficiente para aprender o padrão geral nos dados de treinamento, levando ao </a:t>
            </a:r>
            <a:r>
              <a:rPr lang="pt-BR" b="1" i="1" dirty="0">
                <a:solidFill>
                  <a:srgbClr val="FF0000"/>
                </a:solidFill>
                <a:effectLst/>
                <a:latin typeface="Google Sans"/>
              </a:rPr>
              <a:t>subajuste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pt-BR" dirty="0">
              <a:effectLst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095B930-11D3-84D9-888C-FDD602C69284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13C3FCC-7512-6E26-5226-AE3A26536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7637BC2-E998-542B-ABA7-76B0A706873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3112F4A-171F-7B59-2F12-B79F6BE6C432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1538B9E6-D12D-D423-F402-A8F26F0AC3E7}"/>
                </a:ext>
              </a:extLst>
            </p:cNvPr>
            <p:cNvCxnSpPr>
              <a:stCxn id="11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67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4842721" y="6542397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3"/>
              </a:rPr>
              <a:t>Exemplo</a:t>
            </a:r>
            <a:r>
              <a:rPr lang="en-US" sz="1200" dirty="0">
                <a:hlinkClick r:id="rId3"/>
              </a:rPr>
              <a:t>: </a:t>
            </a:r>
            <a:r>
              <a:rPr lang="en-US" sz="1200" dirty="0" err="1">
                <a:hlinkClick r:id="rId3"/>
              </a:rPr>
              <a:t>Sobreajuste_e_early_stop.ipynb</a:t>
            </a:r>
            <a:endParaRPr lang="pt-B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08294-4B0C-7DBD-1203-9F2E32D9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2947"/>
            <a:ext cx="3195638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4BFA89-5A6A-C89E-1CAA-F3EDB251C21C}"/>
              </a:ext>
            </a:extLst>
          </p:cNvPr>
          <p:cNvSpPr txBox="1"/>
          <p:nvPr/>
        </p:nvSpPr>
        <p:spPr>
          <a:xfrm>
            <a:off x="730044" y="2832618"/>
            <a:ext cx="3609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train_images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train_labels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batch_size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test_images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test_labels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566219-69C7-65C4-4619-B533E2D0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880" y="4032947"/>
            <a:ext cx="3195639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646AB2-D51E-3377-BC67-200DEBC847C8}"/>
              </a:ext>
            </a:extLst>
          </p:cNvPr>
          <p:cNvSpPr txBox="1"/>
          <p:nvPr/>
        </p:nvSpPr>
        <p:spPr>
          <a:xfrm>
            <a:off x="7703442" y="1539957"/>
            <a:ext cx="43383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early_stop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EarlyStopping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monitor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2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val_loss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'min'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patience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restore_best_weights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True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train_images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train_labels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batch_size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test_images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test_labels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callbacks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early_stop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988402C-7D66-1DC0-753F-71F45DEB25CE}"/>
              </a:ext>
            </a:extLst>
          </p:cNvPr>
          <p:cNvSpPr/>
          <p:nvPr/>
        </p:nvSpPr>
        <p:spPr>
          <a:xfrm>
            <a:off x="7700221" y="1539957"/>
            <a:ext cx="3195639" cy="1052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61FBCCD-E5F7-9FB3-B8C8-4716276DBFAF}"/>
              </a:ext>
            </a:extLst>
          </p:cNvPr>
          <p:cNvSpPr/>
          <p:nvPr/>
        </p:nvSpPr>
        <p:spPr>
          <a:xfrm>
            <a:off x="8433995" y="3619558"/>
            <a:ext cx="1516829" cy="174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61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 err="1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aleatoriamente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"desligar" ou "descartar" um subconjunto dos neurônios em cada camada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</a:t>
            </a:r>
            <a:r>
              <a:rPr lang="pt-BR" b="1" i="1" dirty="0">
                <a:solidFill>
                  <a:srgbClr val="00B050"/>
                </a:solidFill>
              </a:rPr>
              <a:t>modelo</a:t>
            </a:r>
            <a:r>
              <a:rPr lang="pt-BR" dirty="0"/>
              <a:t> fica </a:t>
            </a:r>
            <a:r>
              <a:rPr lang="pt-BR" b="1" i="1" dirty="0">
                <a:solidFill>
                  <a:srgbClr val="00B050"/>
                </a:solidFill>
              </a:rPr>
              <a:t>menos complexo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diminuindo</a:t>
            </a:r>
            <a:r>
              <a:rPr lang="pt-BR" dirty="0"/>
              <a:t> as chances de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54C9C-C6CB-0424-71DD-96428C3A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0D1392-AD6B-0EBC-D5DD-B515F3F94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5304"/>
            <a:ext cx="11247783" cy="119269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Heuristicamente</a:t>
            </a:r>
            <a:r>
              <a:rPr lang="pt-BR" b="0" i="0" dirty="0">
                <a:effectLst/>
              </a:rPr>
              <a:t>, quando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desligamos</a:t>
            </a:r>
            <a:r>
              <a:rPr lang="pt-BR" b="0" i="0" dirty="0">
                <a:effectLst/>
              </a:rPr>
              <a:t> diferentes conjuntos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neurônios</a:t>
            </a:r>
            <a:r>
              <a:rPr lang="pt-BR" b="0" i="0" dirty="0">
                <a:effectLst/>
              </a:rPr>
              <a:t>, é como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estivéssemos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treinando várias redes</a:t>
            </a:r>
            <a:r>
              <a:rPr lang="pt-BR" b="0" i="0" dirty="0">
                <a:effectLst/>
              </a:rPr>
              <a:t> neurais diferentes.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A8E974C-56BB-263F-9DA3-FBB30990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94" y="1849142"/>
            <a:ext cx="7640776" cy="3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9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9626"/>
            <a:ext cx="11213387" cy="1898373"/>
          </a:xfrm>
        </p:spPr>
        <p:txBody>
          <a:bodyPr>
            <a:normAutofit/>
          </a:bodyPr>
          <a:lstStyle/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inferência</a:t>
            </a:r>
            <a:r>
              <a:rPr lang="pt-BR" b="0" i="0" dirty="0">
                <a:effectLst/>
              </a:rPr>
              <a:t>,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resultados dessas redes são ponderados </a:t>
            </a:r>
            <a:r>
              <a:rPr lang="pt-BR" b="0" i="0" dirty="0">
                <a:effectLst/>
              </a:rPr>
              <a:t>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diferentes redes se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adaptarão de diferentes maneiras</a:t>
            </a:r>
            <a:r>
              <a:rPr lang="pt-BR" b="0" i="0" dirty="0">
                <a:effectLst/>
              </a:rPr>
              <a:t>, e assim, esperançosamente, o efeito do </a:t>
            </a:r>
            <a:r>
              <a:rPr lang="pt-BR" b="0" i="1" dirty="0" err="1">
                <a:effectLst/>
              </a:rPr>
              <a:t>dropout</a:t>
            </a:r>
            <a:r>
              <a:rPr lang="pt-BR" b="0" i="0" dirty="0">
                <a:effectLst/>
              </a:rPr>
              <a:t> será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reduzir o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C3870D-9BAA-F061-0440-28DA0A1F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72" y="1434786"/>
            <a:ext cx="7640776" cy="3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até mesmo a variação residual (e.g., ruído)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</a:t>
            </a:r>
            <a:r>
              <a:rPr lang="pt-BR" b="1" i="1" dirty="0">
                <a:solidFill>
                  <a:srgbClr val="7030A0"/>
                </a:solidFill>
              </a:rPr>
              <a:t>mais comum um modelo </a:t>
            </a:r>
            <a:r>
              <a:rPr lang="pt-BR" dirty="0"/>
              <a:t>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774" y="6082748"/>
            <a:ext cx="8857813" cy="7752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i="1" dirty="0">
                <a:solidFill>
                  <a:srgbClr val="00B050"/>
                </a:solidFill>
                <a:effectLst/>
              </a:rPr>
              <a:t>Podem ser usadas com qualquer tipo de camada: densa, convolucional, etc.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775C0C-5C43-438C-482A-412B9909ECAA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50D6BD-083E-DFEC-4D0D-B7F7A8750964}"/>
              </a:ext>
            </a:extLst>
          </p:cNvPr>
          <p:cNvSpPr txBox="1"/>
          <p:nvPr/>
        </p:nvSpPr>
        <p:spPr>
          <a:xfrm>
            <a:off x="836545" y="1690688"/>
            <a:ext cx="105189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0.5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0.5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128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128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0.5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Flatten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units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1024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kernel_initializer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he_uniform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units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512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kernel_initializer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he_uniform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units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'softmax'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888ADB-0046-2C1F-8E28-8D926C910A32}"/>
              </a:ext>
            </a:extLst>
          </p:cNvPr>
          <p:cNvSpPr/>
          <p:nvPr/>
        </p:nvSpPr>
        <p:spPr>
          <a:xfrm>
            <a:off x="1066574" y="2713705"/>
            <a:ext cx="2423878" cy="28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EFA6913-C8D3-59C9-EE62-7E41CF665E27}"/>
              </a:ext>
            </a:extLst>
          </p:cNvPr>
          <p:cNvSpPr/>
          <p:nvPr/>
        </p:nvSpPr>
        <p:spPr>
          <a:xfrm>
            <a:off x="1066574" y="4624449"/>
            <a:ext cx="2423878" cy="28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FAD2FC-3DF8-542B-885A-2BF9B5E596BD}"/>
              </a:ext>
            </a:extLst>
          </p:cNvPr>
          <p:cNvSpPr/>
          <p:nvPr/>
        </p:nvSpPr>
        <p:spPr>
          <a:xfrm>
            <a:off x="1066574" y="3678786"/>
            <a:ext cx="2423878" cy="28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45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aumentar</a:t>
            </a:r>
            <a:r>
              <a:rPr lang="pt-BR" b="0" i="0" dirty="0">
                <a:effectLst/>
              </a:rPr>
              <a:t> a </a:t>
            </a:r>
            <a:r>
              <a:rPr lang="pt-BR" b="1" i="1" dirty="0">
                <a:solidFill>
                  <a:srgbClr val="00B0F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F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criando novos exemplos a partir dos dados existentes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</a:t>
            </a:r>
            <a:r>
              <a:rPr lang="pt-BR" b="1" i="1" dirty="0">
                <a:solidFill>
                  <a:srgbClr val="00B050"/>
                </a:solidFill>
              </a:rPr>
              <a:t>imagens</a:t>
            </a:r>
            <a:r>
              <a:rPr lang="pt-BR" dirty="0"/>
              <a:t>, podemos aplicar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transformações</a:t>
            </a:r>
            <a:r>
              <a:rPr lang="pt-BR" b="0" i="0" dirty="0">
                <a:effectLst/>
              </a:rPr>
              <a:t>, 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rotação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espelhamento</a:t>
            </a:r>
            <a:r>
              <a:rPr lang="pt-BR" b="0" i="0" dirty="0">
                <a:effectLst/>
              </a:rPr>
              <a:t>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corte</a:t>
            </a:r>
            <a:r>
              <a:rPr lang="pt-BR" b="0" i="0" dirty="0">
                <a:effectLst/>
              </a:rPr>
              <a:t>, modificação 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brilho</a:t>
            </a:r>
            <a:r>
              <a:rPr lang="pt-BR" b="0" i="0" dirty="0">
                <a:effectLst/>
              </a:rPr>
              <a:t>, adição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desfoque</a:t>
            </a:r>
            <a:r>
              <a:rPr lang="pt-BR" b="0" i="0" dirty="0">
                <a:effectLst/>
              </a:rPr>
              <a:t>, etc.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data a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ugmentation</a:t>
            </a:r>
            <a:r>
              <a:rPr lang="pt-BR" b="1" i="1" dirty="0">
                <a:solidFill>
                  <a:srgbClr val="00B050"/>
                </a:solidFill>
              </a:rPr>
              <a:t> torna </a:t>
            </a:r>
            <a:r>
              <a:rPr lang="pt-BR" b="1" i="1" dirty="0" err="1">
                <a:solidFill>
                  <a:srgbClr val="00B050"/>
                </a:solidFill>
              </a:rPr>
              <a:t>CNNs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reconhecer padrões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independentemente da orientação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539" y="1825624"/>
            <a:ext cx="6128871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</a:t>
            </a:r>
            <a:r>
              <a:rPr lang="pt-BR" b="1" i="1" dirty="0">
                <a:solidFill>
                  <a:srgbClr val="7030A0"/>
                </a:solidFill>
              </a:rPr>
              <a:t>camadas</a:t>
            </a:r>
            <a:r>
              <a:rPr lang="pt-BR" dirty="0"/>
              <a:t>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adicionadas como camadas iniciais em um modelo </a:t>
            </a:r>
            <a:r>
              <a:rPr lang="pt-BR" b="0" i="0" dirty="0">
                <a:effectLst/>
              </a:rPr>
              <a:t>e o TensorFlow cuidará automaticamente do pré-processamento durante o treinamento e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desligará</a:t>
            </a:r>
            <a:r>
              <a:rPr lang="pt-BR" b="0" i="0" dirty="0">
                <a:effectLst/>
              </a:rPr>
              <a:t> durante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89703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645" y="1825624"/>
            <a:ext cx="5828766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contém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funções</a:t>
            </a:r>
            <a:r>
              <a:rPr lang="pt-BR" b="0" i="0" dirty="0">
                <a:effectLst/>
              </a:rPr>
              <a:t> que também podem ser usadas para criar novas imagens.</a:t>
            </a:r>
          </a:p>
          <a:p>
            <a:r>
              <a:rPr lang="pt-BR" dirty="0"/>
              <a:t>Elas são usadas para um </a:t>
            </a:r>
            <a:r>
              <a:rPr lang="pt-BR" b="1" i="1" dirty="0">
                <a:solidFill>
                  <a:srgbClr val="00B050"/>
                </a:solidFill>
              </a:rPr>
              <a:t>controle mais preciso</a:t>
            </a:r>
            <a:r>
              <a:rPr lang="pt-BR" dirty="0"/>
              <a:t>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B1AC7A-4E46-7C13-408C-0029CB2D216F}"/>
              </a:ext>
            </a:extLst>
          </p:cNvPr>
          <p:cNvSpPr txBox="1"/>
          <p:nvPr/>
        </p:nvSpPr>
        <p:spPr>
          <a:xfrm>
            <a:off x="0" y="6611377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7"/>
              </a:rPr>
              <a:t>Exemplo: </a:t>
            </a:r>
            <a:r>
              <a:rPr lang="pt-BR" sz="1200" dirty="0" err="1">
                <a:hlinkClick r:id="rId7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</a:t>
            </a:r>
            <a:r>
              <a:rPr lang="pt-BR" b="1" i="1" dirty="0">
                <a:solidFill>
                  <a:srgbClr val="00B050"/>
                </a:solidFill>
              </a:rPr>
              <a:t>modelo excessivamente complexo</a:t>
            </a:r>
            <a:r>
              <a:rPr lang="pt-BR" dirty="0"/>
              <a:t> tem grandes chances de 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. </a:t>
            </a:r>
          </a:p>
          <a:p>
            <a:r>
              <a:rPr lang="pt-BR" dirty="0"/>
              <a:t>Portanto,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modelos menos complexos</a:t>
            </a:r>
            <a:r>
              <a:rPr lang="pt-BR" b="0" i="0" dirty="0">
                <a:effectLst/>
              </a:rPr>
              <a:t> (i.e., mais simples), com menos parâmetros, por exemplo,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tendem a não se sobreajustar e a generalizar melhor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r>
              <a:rPr lang="pt-BR" dirty="0"/>
              <a:t>O objetivo é encontrar um modelo com </a:t>
            </a:r>
            <a:r>
              <a:rPr lang="pt-BR" b="1" i="1" dirty="0">
                <a:solidFill>
                  <a:srgbClr val="00B050"/>
                </a:solidFill>
              </a:rPr>
              <a:t>complexidade suficiente para capturar o padrão geral por trás dos dados</a:t>
            </a:r>
            <a:r>
              <a:rPr lang="pt-BR" dirty="0"/>
              <a:t>.</a:t>
            </a:r>
          </a:p>
          <a:p>
            <a:r>
              <a:rPr lang="pt-BR" b="1" i="1" dirty="0">
                <a:solidFill>
                  <a:srgbClr val="7030A0"/>
                </a:solidFill>
                <a:effectLst/>
              </a:rPr>
              <a:t>Otimização hiperparamétrica</a:t>
            </a:r>
            <a:r>
              <a:rPr lang="pt-BR" b="0" i="0" dirty="0">
                <a:solidFill>
                  <a:srgbClr val="7030A0"/>
                </a:solidFill>
                <a:effectLst/>
              </a:rPr>
              <a:t> </a:t>
            </a:r>
            <a:r>
              <a:rPr lang="pt-BR" b="0" i="0" dirty="0">
                <a:effectLst/>
              </a:rPr>
              <a:t>pode ajustar a complexidade do modelo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a configuração que oferece um bom equilíbrio entre viés e variância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AC72E8-D592-FC38-EC35-D1AE0D9E4304}"/>
              </a:ext>
            </a:extLst>
          </p:cNvPr>
          <p:cNvSpPr txBox="1"/>
          <p:nvPr/>
        </p:nvSpPr>
        <p:spPr>
          <a:xfrm>
            <a:off x="442529" y="1886372"/>
            <a:ext cx="4554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effectLst/>
              </a:rPr>
              <a:t>Otimização hiperparamétrica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564" y="1825624"/>
            <a:ext cx="6677890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solidFill>
                  <a:srgbClr val="7030A0"/>
                </a:solidFill>
              </a:rPr>
              <a:t>T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ransfer learning</a:t>
            </a:r>
            <a:r>
              <a:rPr lang="pt-BR" dirty="0">
                <a:solidFill>
                  <a:srgbClr val="7030A0"/>
                </a:solidFill>
                <a:effectLst/>
              </a:rPr>
              <a:t> </a:t>
            </a:r>
            <a:r>
              <a:rPr lang="pt-BR" dirty="0">
                <a:effectLst/>
              </a:rPr>
              <a:t>ou </a:t>
            </a:r>
            <a:r>
              <a:rPr lang="pt-BR" b="1" i="1" dirty="0">
                <a:solidFill>
                  <a:srgbClr val="7030A0"/>
                </a:solidFill>
              </a:rPr>
              <a:t>transferência de aprendizado</a:t>
            </a:r>
            <a:r>
              <a:rPr lang="pt-BR" dirty="0"/>
              <a:t> é</a:t>
            </a:r>
            <a:r>
              <a:rPr lang="pt-BR" b="0" i="0" dirty="0">
                <a:effectLst/>
              </a:rPr>
              <a:t> uma abordagem que envolve o uso de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</a:t>
            </a:r>
            <a:r>
              <a:rPr lang="pt-BR" b="1" i="1" dirty="0">
                <a:solidFill>
                  <a:srgbClr val="0070C0"/>
                </a:solidFill>
                <a:effectLst/>
              </a:rPr>
              <a:t>pré-treinado</a:t>
            </a:r>
            <a:r>
              <a:rPr lang="pt-BR" b="1" i="1" dirty="0">
                <a:solidFill>
                  <a:srgbClr val="00B050"/>
                </a:solidFill>
                <a:effectLst/>
              </a:rPr>
              <a:t> em uma tarefa </a:t>
            </a:r>
            <a:r>
              <a:rPr lang="pt-BR" b="0" i="0" dirty="0">
                <a:effectLst/>
              </a:rPr>
              <a:t>(ou domínio) relacionada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como ponto de partida para uma nova tarefa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89139" y="2483695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3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7374"/>
            <a:ext cx="11258550" cy="153062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Usamos 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conhecimento adquirido </a:t>
            </a:r>
            <a:r>
              <a:rPr lang="pt-BR" b="0" i="0" dirty="0">
                <a:effectLst/>
              </a:rPr>
              <a:t>por um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modelo treinando em uma grande base de dados </a:t>
            </a:r>
            <a:r>
              <a:rPr lang="pt-BR" b="0" i="0" dirty="0">
                <a:effectLst/>
              </a:rPr>
              <a:t>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ponto de partida </a:t>
            </a:r>
            <a:r>
              <a:rPr lang="pt-BR" b="0" i="0" dirty="0">
                <a:effectLst/>
              </a:rPr>
              <a:t>para treinar um modelo com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 de treinamento menor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mas que seja </a:t>
            </a:r>
            <a:r>
              <a:rPr lang="pt-BR" b="1" i="1" dirty="0">
                <a:solidFill>
                  <a:srgbClr val="0070C0"/>
                </a:solidFill>
                <a:effectLst/>
              </a:rPr>
              <a:t>relacionada</a:t>
            </a:r>
            <a:r>
              <a:rPr lang="pt-BR" b="1" i="1" dirty="0">
                <a:solidFill>
                  <a:srgbClr val="00B050"/>
                </a:solidFill>
                <a:effectLst/>
              </a:rPr>
              <a:t> à primeira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3055905" y="1848679"/>
            <a:ext cx="6080189" cy="27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47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758" y="1825624"/>
            <a:ext cx="629869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Suponham que temos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rede </a:t>
            </a:r>
            <a:r>
              <a:rPr lang="pt-BR" b="1" i="1" dirty="0" err="1">
                <a:solidFill>
                  <a:srgbClr val="00B050"/>
                </a:solidFill>
                <a:effectLst/>
              </a:rPr>
              <a:t>pré</a:t>
            </a:r>
            <a:r>
              <a:rPr lang="pt-BR" b="1" i="1" dirty="0">
                <a:solidFill>
                  <a:srgbClr val="00B050"/>
                </a:solidFill>
                <a:effectLst/>
              </a:rPr>
              <a:t>-treinada</a:t>
            </a:r>
            <a:r>
              <a:rPr lang="pt-BR" b="0" i="0" dirty="0">
                <a:effectLst/>
              </a:rPr>
              <a:t> para classificar imagens em 100 categorias diferentes, incluindo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animais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plantas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veículos</a:t>
            </a:r>
            <a:r>
              <a:rPr lang="pt-BR" dirty="0"/>
              <a:t>, etc. e </a:t>
            </a:r>
            <a:r>
              <a:rPr lang="pt-BR" b="0" i="0" dirty="0">
                <a:effectLst/>
              </a:rPr>
              <a:t>queremos treinar uma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nova rede para classificar </a:t>
            </a:r>
            <a:r>
              <a:rPr lang="pt-BR" b="1" i="1" dirty="0">
                <a:solidFill>
                  <a:srgbClr val="0070C0"/>
                </a:solidFill>
                <a:effectLst/>
              </a:rPr>
              <a:t>tipos específicos de veículos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dirty="0"/>
              <a:t>Por e</a:t>
            </a:r>
            <a:r>
              <a:rPr lang="pt-BR" b="0" i="0" dirty="0">
                <a:effectLst/>
              </a:rPr>
              <a:t>ssas tarefas serem semelhantes,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podemos reutilizar partes da primeira rede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9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43" y="1825624"/>
            <a:ext cx="6335248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figura ao lado mostra 11 </a:t>
            </a:r>
            <a:r>
              <a:rPr lang="pt-BR" b="1" i="1" dirty="0">
                <a:solidFill>
                  <a:srgbClr val="00B050"/>
                </a:solidFill>
              </a:rPr>
              <a:t>amostras ruidosas</a:t>
            </a:r>
            <a:r>
              <a:rPr lang="pt-BR" dirty="0"/>
              <a:t> geradas a partir de uma reta, chamada de </a:t>
            </a:r>
            <a:r>
              <a:rPr lang="pt-BR" b="1" i="1" dirty="0">
                <a:solidFill>
                  <a:srgbClr val="7030A0"/>
                </a:solidFill>
              </a:rPr>
              <a:t>função objetivo</a:t>
            </a:r>
            <a:r>
              <a:rPr lang="pt-BR" dirty="0"/>
              <a:t>.</a:t>
            </a:r>
          </a:p>
          <a:p>
            <a:r>
              <a:rPr lang="pt-BR" dirty="0"/>
              <a:t>Elas são aproximadas por uma (outra)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e um </a:t>
            </a:r>
            <a:r>
              <a:rPr lang="pt-BR" b="1" i="1" dirty="0">
                <a:solidFill>
                  <a:srgbClr val="00B050"/>
                </a:solidFill>
              </a:rPr>
              <a:t>polinômio de ordem 11</a:t>
            </a:r>
            <a:r>
              <a:rPr lang="pt-BR" dirty="0"/>
              <a:t>. </a:t>
            </a:r>
          </a:p>
          <a:p>
            <a:r>
              <a:rPr lang="pt-BR" dirty="0"/>
              <a:t>Embora o </a:t>
            </a:r>
            <a:r>
              <a:rPr lang="pt-BR" b="1" i="1" dirty="0">
                <a:solidFill>
                  <a:srgbClr val="00B050"/>
                </a:solidFill>
              </a:rPr>
              <a:t>polinômio se ajuste perfeitamente</a:t>
            </a:r>
            <a:r>
              <a:rPr lang="pt-BR" dirty="0"/>
              <a:t> aos dados ruidosos, pode-se esperar que a </a:t>
            </a:r>
            <a:r>
              <a:rPr lang="pt-BR" b="1" i="1" dirty="0">
                <a:solidFill>
                  <a:srgbClr val="00B050"/>
                </a:solidFill>
              </a:rPr>
              <a:t>reta generalize melhor</a:t>
            </a:r>
            <a:r>
              <a:rPr lang="pt-BR" dirty="0"/>
              <a:t>. </a:t>
            </a:r>
          </a:p>
          <a:p>
            <a:r>
              <a:rPr lang="pt-BR" dirty="0"/>
              <a:t>Se as duas funções forem usadas para fazer predições além das 11 amostras, a </a:t>
            </a:r>
            <a:r>
              <a:rPr lang="pt-BR" b="1" i="1" dirty="0">
                <a:solidFill>
                  <a:srgbClr val="7030A0"/>
                </a:solidFill>
              </a:rPr>
              <a:t>reta</a:t>
            </a:r>
            <a:r>
              <a:rPr lang="pt-BR" dirty="0"/>
              <a:t> deve obter </a:t>
            </a:r>
            <a:r>
              <a:rPr lang="pt-BR" b="1" i="1" dirty="0">
                <a:solidFill>
                  <a:srgbClr val="00B050"/>
                </a:solidFill>
              </a:rPr>
              <a:t>melhores resultados no sentido da </a:t>
            </a:r>
            <a:r>
              <a:rPr lang="pt-BR" b="1" i="1" dirty="0">
                <a:solidFill>
                  <a:srgbClr val="7030A0"/>
                </a:solidFill>
              </a:rPr>
              <a:t>minimização do erro médio</a:t>
            </a:r>
            <a:r>
              <a:rPr lang="pt-B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características são transferidas para o novo modelo</a:t>
            </a:r>
            <a:r>
              <a:rPr lang="pt-BR" b="0" i="0" dirty="0">
                <a:effectLst/>
              </a:rPr>
              <a:t>, que pode se beneficiar de uma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inicialização mais informada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learning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 evitar </a:t>
            </a:r>
            <a:r>
              <a:rPr lang="pt-BR" b="0" i="0" dirty="0">
                <a:effectLst/>
              </a:rPr>
              <a:t>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novo modelo sobreajuste</a:t>
            </a:r>
            <a:r>
              <a:rPr lang="pt-BR" b="0" i="0" dirty="0">
                <a:effectLst/>
              </a:rPr>
              <a:t>, pois ele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já começa com características relevantes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Como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já adquiriu um bom entendimento de características genéricas </a:t>
            </a:r>
            <a:r>
              <a:rPr lang="pt-BR" b="0" i="0" dirty="0">
                <a:effectLst/>
              </a:rPr>
              <a:t>em uma tarefa relacionada, 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treinamento do novo modelo pode exigir menos dados </a:t>
            </a:r>
            <a:r>
              <a:rPr lang="pt-BR" b="0" i="0" dirty="0">
                <a:effectLst/>
              </a:rPr>
              <a:t>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learning </a:t>
            </a:r>
            <a:r>
              <a:rPr lang="pt-BR" b="0" i="0" dirty="0">
                <a:effectLst/>
              </a:rPr>
              <a:t>é particularmente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útil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os dados de treinamento são escassos</a:t>
            </a:r>
            <a:r>
              <a:rPr lang="pt-BR" b="0" i="0" dirty="0">
                <a:effectLst/>
              </a:rPr>
              <a:t>, o que é uma situação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propensa ao sobreajuste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learning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acelera consideravelmente o treinamento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 err="1"/>
              <a:t>transfer</a:t>
            </a:r>
            <a:r>
              <a:rPr lang="pt-BR" i="1" dirty="0"/>
              <a:t> learning</a:t>
            </a:r>
            <a:r>
              <a:rPr lang="pt-BR" dirty="0"/>
              <a:t>, funciona, vamos usar uma </a:t>
            </a:r>
            <a:r>
              <a:rPr lang="pt-BR" b="1" i="1" dirty="0">
                <a:solidFill>
                  <a:srgbClr val="00B050"/>
                </a:solidFill>
              </a:rPr>
              <a:t>rede convolucional</a:t>
            </a:r>
            <a:r>
              <a:rPr lang="pt-BR" dirty="0"/>
              <a:t> como exemplo.</a:t>
            </a:r>
          </a:p>
          <a:p>
            <a:r>
              <a:rPr lang="pt-BR" dirty="0"/>
              <a:t>Nestas redes, as </a:t>
            </a:r>
            <a:r>
              <a:rPr lang="pt-BR" b="1" i="1" dirty="0">
                <a:solidFill>
                  <a:srgbClr val="00B050"/>
                </a:solidFill>
              </a:rPr>
              <a:t>camadas convolucionais iniciais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aprendem</a:t>
            </a:r>
            <a:r>
              <a:rPr lang="pt-BR" dirty="0"/>
              <a:t> a </a:t>
            </a:r>
            <a:r>
              <a:rPr lang="pt-BR" b="1" i="1" dirty="0">
                <a:solidFill>
                  <a:srgbClr val="00B050"/>
                </a:solidFill>
              </a:rPr>
              <a:t>detectar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características simples</a:t>
            </a:r>
            <a:r>
              <a:rPr lang="pt-BR" dirty="0"/>
              <a:t>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Características gerais, </a:t>
            </a:r>
            <a:r>
              <a:rPr lang="pt-BR" b="1" i="1" dirty="0">
                <a:solidFill>
                  <a:srgbClr val="7030A0"/>
                </a:solidFill>
              </a:rPr>
              <a:t>independentes da tarefa</a:t>
            </a:r>
            <a:r>
              <a:rPr lang="pt-BR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300" y="1810384"/>
            <a:ext cx="6614391" cy="5047615"/>
          </a:xfrm>
        </p:spPr>
        <p:txBody>
          <a:bodyPr>
            <a:normAutofit/>
          </a:bodyPr>
          <a:lstStyle/>
          <a:p>
            <a:r>
              <a:rPr lang="pt-BR" dirty="0"/>
              <a:t>As </a:t>
            </a:r>
            <a:r>
              <a:rPr lang="pt-BR" b="1" i="1" dirty="0">
                <a:solidFill>
                  <a:srgbClr val="00B050"/>
                </a:solidFill>
              </a:rPr>
              <a:t>c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amadas </a:t>
            </a:r>
            <a:r>
              <a:rPr lang="pt-BR" b="1" i="1" dirty="0">
                <a:solidFill>
                  <a:schemeClr val="accent1"/>
                </a:solidFill>
                <a:effectLst/>
              </a:rPr>
              <a:t>intermediárias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baseando-se nas características aprendidas pelas camadas anteriores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aprendem a detectar características mais complexas</a:t>
            </a:r>
            <a:r>
              <a:rPr lang="pt-BR" b="0" i="0" dirty="0">
                <a:effectLst/>
              </a:rPr>
              <a:t>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capturaram  características parciais de objetos, como, por exemplo, olhos, narizes e partes do corpo.</a:t>
            </a:r>
          </a:p>
          <a:p>
            <a:r>
              <a:rPr lang="pt-BR" dirty="0"/>
              <a:t>No caso de carros, lanternas, retrovisores, para-choques, vidros, pneus, etc.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6D771-1E77-9269-4725-7A752A53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36129"/>
            <a:ext cx="3228976" cy="5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mais profundas, combinando as </a:t>
            </a:r>
            <a:r>
              <a:rPr lang="pt-BR" b="1" i="1" dirty="0">
                <a:solidFill>
                  <a:srgbClr val="00B050"/>
                </a:solidFill>
                <a:effectLst/>
                <a:latin typeface="Google Sans"/>
              </a:rPr>
              <a:t>características detectadas pelas camadas anteriores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, </a:t>
            </a:r>
            <a:r>
              <a:rPr lang="pt-BR" b="0" i="0" dirty="0">
                <a:effectLst/>
              </a:rPr>
              <a:t>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rede convolucional tende a aprender características de alto nível</a:t>
            </a:r>
            <a:r>
              <a:rPr lang="pt-BR" b="0" i="0" dirty="0">
                <a:effectLst/>
              </a:rPr>
              <a:t>, como partes completas de objetos, objetos inteiros e até mesmo conceitos semânticos mais abstratos, como "rosto humano" ou "carro".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00D78E-AC93-0BD9-D73D-ABA58F13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79" y="1510093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densas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recebem as características extraídas</a:t>
            </a:r>
            <a:r>
              <a:rPr lang="pt-BR" b="0" i="0" dirty="0">
                <a:effectLst/>
              </a:rPr>
              <a:t> pelas camadas convolucionais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combinam essas informações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padrões complexos</a:t>
            </a:r>
            <a:r>
              <a:rPr lang="pt-BR" b="0" i="0" dirty="0">
                <a:effectLst/>
              </a:rPr>
              <a:t> e realizar a tarefa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classificação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regressão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FCA7E-A4BE-560D-1B41-6DF0AC07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52" y="1507323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4A22F-0D22-7352-C8E5-C07E425A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"/>
          <a:stretch/>
        </p:blipFill>
        <p:spPr>
          <a:xfrm>
            <a:off x="381598" y="1759855"/>
            <a:ext cx="5714402" cy="473302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018" y="1825624"/>
            <a:ext cx="5301674" cy="503237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</a:rPr>
              <a:t>Combinando conceitos simples</a:t>
            </a:r>
            <a:r>
              <a:rPr lang="pt-BR" dirty="0"/>
              <a:t>, como cantos e contornos, </a:t>
            </a:r>
            <a:r>
              <a:rPr lang="pt-BR" b="1" i="1" dirty="0">
                <a:solidFill>
                  <a:srgbClr val="00B050"/>
                </a:solidFill>
              </a:rPr>
              <a:t>com conceitos mais complexos</a:t>
            </a:r>
            <a:r>
              <a:rPr lang="pt-BR" dirty="0"/>
              <a:t>, como partes de um objeto, </a:t>
            </a:r>
            <a:r>
              <a:rPr lang="pt-BR" b="1" i="1" dirty="0">
                <a:solidFill>
                  <a:srgbClr val="00B050"/>
                </a:solidFill>
              </a:rPr>
              <a:t>uma rede convolucional aprende a detectar pessoas</a:t>
            </a:r>
            <a:r>
              <a:rPr lang="pt-BR" dirty="0"/>
              <a:t>, por exemplo.</a:t>
            </a:r>
          </a:p>
        </p:txBody>
      </p:sp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fazemos no </a:t>
            </a:r>
            <a:r>
              <a:rPr lang="pt-BR" i="1" dirty="0" err="1"/>
              <a:t>transfer</a:t>
            </a:r>
            <a:r>
              <a:rPr lang="pt-BR" i="1" dirty="0"/>
              <a:t>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(i.e., </a:t>
            </a:r>
            <a:r>
              <a:rPr lang="pt-BR" b="1" i="1" dirty="0">
                <a:solidFill>
                  <a:srgbClr val="7030A0"/>
                </a:solidFill>
              </a:rPr>
              <a:t>características gerais, independentes da tarefa</a:t>
            </a:r>
            <a:r>
              <a:rPr lang="pt-BR" dirty="0"/>
              <a:t>) e apenas aplicar </a:t>
            </a:r>
            <a:r>
              <a:rPr lang="pt-BR" b="1" i="1" dirty="0">
                <a:solidFill>
                  <a:srgbClr val="00B050"/>
                </a:solidFill>
              </a:rPr>
              <a:t>atualizações</a:t>
            </a:r>
            <a:r>
              <a:rPr lang="pt-BR" dirty="0"/>
              <a:t> (i.e., gradiente descendente) </a:t>
            </a:r>
            <a:r>
              <a:rPr lang="pt-BR" b="1" i="1" dirty="0">
                <a:solidFill>
                  <a:srgbClr val="00B050"/>
                </a:solidFill>
              </a:rPr>
              <a:t>aos pesos das camadas finais</a:t>
            </a:r>
            <a:r>
              <a:rPr lang="pt-BR" dirty="0"/>
              <a:t>.</a:t>
            </a:r>
          </a:p>
          <a:p>
            <a:r>
              <a:rPr lang="pt-BR" dirty="0"/>
              <a:t>Se a tarefa da rede neural pré-treinada for </a:t>
            </a:r>
            <a:r>
              <a:rPr lang="pt-BR" b="1" i="1" dirty="0">
                <a:solidFill>
                  <a:srgbClr val="00B050"/>
                </a:solidFill>
              </a:rPr>
              <a:t>muito similar à nova tarefa</a:t>
            </a:r>
            <a:r>
              <a:rPr lang="pt-BR" dirty="0"/>
              <a:t>, pode-se </a:t>
            </a:r>
            <a:r>
              <a:rPr lang="pt-BR" b="1" i="1" dirty="0">
                <a:solidFill>
                  <a:srgbClr val="7030A0"/>
                </a:solidFill>
              </a:rPr>
              <a:t>treinar apenas as camadas densas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33A8F-6E50-A942-42B9-032A6BA1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875" cy="1325563"/>
          </a:xfrm>
        </p:spPr>
        <p:txBody>
          <a:bodyPr/>
          <a:lstStyle/>
          <a:p>
            <a:r>
              <a:rPr lang="pt-BR" dirty="0"/>
              <a:t>Procedimento para aplicar o </a:t>
            </a:r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5254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geral, </a:t>
            </a:r>
            <a:r>
              <a:rPr lang="pt-BR" b="1" i="1" dirty="0">
                <a:solidFill>
                  <a:srgbClr val="00B050"/>
                </a:solidFill>
              </a:rPr>
              <a:t>começamos com todas as camadas congeladas</a:t>
            </a:r>
            <a:r>
              <a:rPr lang="pt-BR" dirty="0"/>
              <a:t>, com </a:t>
            </a:r>
            <a:r>
              <a:rPr lang="pt-BR" b="1" i="1" dirty="0">
                <a:solidFill>
                  <a:srgbClr val="00B050"/>
                </a:solidFill>
              </a:rPr>
              <a:t>exceção da camada densa de saída</a:t>
            </a:r>
            <a:r>
              <a:rPr lang="pt-BR" dirty="0"/>
              <a:t> (i.e., a camada com função de ativação </a:t>
            </a:r>
            <a:r>
              <a:rPr lang="pt-BR" i="1" dirty="0"/>
              <a:t>softmax</a:t>
            </a:r>
            <a:r>
              <a:rPr lang="pt-BR" dirty="0"/>
              <a:t>).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por um número de épocas pequeno e </a:t>
            </a:r>
            <a:r>
              <a:rPr lang="pt-BR" b="1" i="1" dirty="0">
                <a:solidFill>
                  <a:srgbClr val="00B050"/>
                </a:solidFill>
              </a:rPr>
              <a:t>verificamos seu desempenho</a:t>
            </a:r>
            <a:r>
              <a:rPr lang="pt-BR" dirty="0"/>
              <a:t>.</a:t>
            </a:r>
          </a:p>
          <a:p>
            <a:r>
              <a:rPr lang="pt-BR" dirty="0"/>
              <a:t>Na sequência, </a:t>
            </a:r>
            <a:r>
              <a:rPr lang="pt-BR" b="1" i="1" dirty="0">
                <a:solidFill>
                  <a:srgbClr val="00B050"/>
                </a:solidFill>
              </a:rPr>
              <a:t>descongelamos uma ou duas camadas </a:t>
            </a:r>
            <a:r>
              <a:rPr lang="pt-BR" dirty="0"/>
              <a:t>ocultas do topo da rede e </a:t>
            </a:r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para ver se seu </a:t>
            </a:r>
            <a:r>
              <a:rPr lang="pt-BR" b="1" i="1" dirty="0">
                <a:solidFill>
                  <a:srgbClr val="00B050"/>
                </a:solidFill>
              </a:rPr>
              <a:t>desempenho melhora</a:t>
            </a:r>
            <a:r>
              <a:rPr lang="pt-BR" dirty="0"/>
              <a:t>.</a:t>
            </a:r>
          </a:p>
          <a:p>
            <a:r>
              <a:rPr lang="pt-BR" dirty="0"/>
              <a:t>Esse </a:t>
            </a:r>
            <a:r>
              <a:rPr lang="pt-BR" b="1" i="1" dirty="0">
                <a:solidFill>
                  <a:srgbClr val="00B050"/>
                </a:solidFill>
              </a:rPr>
              <a:t>processo</a:t>
            </a:r>
            <a:r>
              <a:rPr lang="pt-BR" dirty="0"/>
              <a:t> pode ser </a:t>
            </a:r>
            <a:r>
              <a:rPr lang="pt-BR" b="1" i="1" dirty="0">
                <a:solidFill>
                  <a:srgbClr val="00B050"/>
                </a:solidFill>
              </a:rPr>
              <a:t>repetido até que não se obtenha mais melhorias </a:t>
            </a:r>
            <a:r>
              <a:rPr lang="pt-BR" dirty="0"/>
              <a:t>no desempenho.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Quanto mais dados de treinamento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camadas podemos descongelar</a:t>
            </a:r>
            <a:r>
              <a:rPr lang="pt-BR" dirty="0"/>
              <a:t>.</a:t>
            </a:r>
          </a:p>
          <a:p>
            <a:r>
              <a:rPr lang="pt-BR" dirty="0"/>
              <a:t>Também é útil </a:t>
            </a:r>
            <a:r>
              <a:rPr lang="pt-BR" b="1" i="1" dirty="0">
                <a:solidFill>
                  <a:srgbClr val="00B050"/>
                </a:solidFill>
              </a:rPr>
              <a:t>reduzir a taxa de aprendizado ao descongelar camadas</a:t>
            </a:r>
            <a:r>
              <a:rPr lang="pt-BR" dirty="0"/>
              <a:t>, pois isso evitará destruir os pesos já ajustados.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E28649-7E97-000A-0205-D57160E6B828}"/>
              </a:ext>
            </a:extLst>
          </p:cNvPr>
          <p:cNvSpPr txBox="1"/>
          <p:nvPr/>
        </p:nvSpPr>
        <p:spPr>
          <a:xfrm>
            <a:off x="10058399" y="6596390"/>
            <a:ext cx="213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3"/>
              </a:rPr>
              <a:t>Exemplo: </a:t>
            </a:r>
            <a:r>
              <a:rPr lang="pt-BR" sz="1100" dirty="0" err="1">
                <a:hlinkClick r:id="rId3"/>
              </a:rPr>
              <a:t>transfer_learning.ipynb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0624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25624"/>
            <a:ext cx="6265674" cy="5032375"/>
          </a:xfrm>
        </p:spPr>
        <p:txBody>
          <a:bodyPr>
            <a:normAutofit/>
          </a:bodyPr>
          <a:lstStyle/>
          <a:p>
            <a:r>
              <a:rPr lang="pt-BR" dirty="0"/>
              <a:t>Em essência, o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 faz com que um </a:t>
            </a:r>
            <a:r>
              <a:rPr lang="pt-BR" b="1" i="1" dirty="0">
                <a:solidFill>
                  <a:srgbClr val="00B050"/>
                </a:solidFill>
              </a:rPr>
              <a:t>modelo extraia</a:t>
            </a:r>
            <a:r>
              <a:rPr lang="pt-BR" dirty="0"/>
              <a:t>, sem saber, parte da </a:t>
            </a:r>
            <a:r>
              <a:rPr lang="pt-BR" b="1" i="1" dirty="0">
                <a:solidFill>
                  <a:srgbClr val="7030A0"/>
                </a:solidFill>
              </a:rPr>
              <a:t>variação residual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como se essa variação representasse o padrão geral por trás dos dados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</a:rPr>
              <a:t>Variação residual</a:t>
            </a:r>
            <a:r>
              <a:rPr lang="pt-BR" b="1" i="1" dirty="0"/>
              <a:t> </a:t>
            </a:r>
            <a:r>
              <a:rPr lang="pt-BR" b="0" i="0" dirty="0">
                <a:effectLst/>
              </a:rPr>
              <a:t>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padrões que não são significativos</a:t>
            </a:r>
            <a:r>
              <a:rPr lang="pt-BR" b="0" i="0" dirty="0">
                <a:effectLst/>
              </a:rPr>
              <a:t>, como por exemplo </a:t>
            </a:r>
            <a:r>
              <a:rPr lang="pt-BR" dirty="0"/>
              <a:t>o ruído presente nas amostras.</a:t>
            </a:r>
          </a:p>
          <a:p>
            <a:r>
              <a:rPr lang="pt-BR" dirty="0"/>
              <a:t>Um modelo </a:t>
            </a:r>
            <a:r>
              <a:rPr lang="pt-BR" b="1" i="1" dirty="0">
                <a:solidFill>
                  <a:srgbClr val="00B050"/>
                </a:solidFill>
              </a:rPr>
              <a:t>muito flexível</a:t>
            </a:r>
            <a:r>
              <a:rPr lang="pt-BR" dirty="0"/>
              <a:t>, que se sobreajusta aos dados de treinamento, apresenta </a:t>
            </a:r>
            <a:r>
              <a:rPr lang="pt-BR" b="1" i="1" dirty="0">
                <a:solidFill>
                  <a:srgbClr val="00B050"/>
                </a:solidFill>
              </a:rPr>
              <a:t>alta variância</a:t>
            </a:r>
            <a:r>
              <a:rPr lang="pt-BR" dirty="0"/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78028C-8649-6A73-DF2B-60E5720D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40" y="2320725"/>
            <a:ext cx="4494808" cy="33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DB820-ABFF-2261-5366-6654CE55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i="1" dirty="0" err="1"/>
              <a:t>transfer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dirty="0"/>
              <a:t> com </a:t>
            </a:r>
            <a:r>
              <a:rPr lang="pt-BR" i="1" dirty="0"/>
              <a:t>Edge Impulse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C4E1B-47A9-2660-93E5-C1E64297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650" y="1825624"/>
            <a:ext cx="6410325" cy="5032376"/>
          </a:xfrm>
        </p:spPr>
        <p:txBody>
          <a:bodyPr>
            <a:normAutofit/>
          </a:bodyPr>
          <a:lstStyle/>
          <a:p>
            <a:r>
              <a:rPr lang="pt-BR" dirty="0"/>
              <a:t>Criaremos um projeto no </a:t>
            </a:r>
            <a:r>
              <a:rPr lang="pt-BR" i="1" dirty="0"/>
              <a:t>Edge Impulse</a:t>
            </a:r>
            <a:r>
              <a:rPr lang="pt-BR" dirty="0"/>
              <a:t> onde usaremos um modelo </a:t>
            </a:r>
            <a:r>
              <a:rPr lang="pt-BR" dirty="0" err="1"/>
              <a:t>pré</a:t>
            </a:r>
            <a:r>
              <a:rPr lang="pt-BR" dirty="0"/>
              <a:t>-treinado para treinar um modelo que diferencie entre folhas saudáveis e doentes de feijão. </a:t>
            </a:r>
          </a:p>
          <a:p>
            <a:r>
              <a:rPr lang="pt-BR" dirty="0"/>
              <a:t>Para esta tarefa, </a:t>
            </a:r>
            <a:r>
              <a:rPr lang="pt-BR" b="1" i="1" dirty="0">
                <a:solidFill>
                  <a:schemeClr val="accent1"/>
                </a:solidFill>
              </a:rPr>
              <a:t>temos apenas </a:t>
            </a:r>
            <a:r>
              <a:rPr lang="pt-BR" dirty="0"/>
              <a:t>1296 imagens com 224x224 </a:t>
            </a:r>
            <a:r>
              <a:rPr lang="pt-BR" i="1" dirty="0"/>
              <a:t>pixels</a:t>
            </a:r>
            <a:r>
              <a:rPr lang="pt-BR" dirty="0"/>
              <a:t> dividas em três classes: </a:t>
            </a:r>
            <a:r>
              <a:rPr lang="pt-BR" i="1" dirty="0" err="1"/>
              <a:t>healthy</a:t>
            </a:r>
            <a:r>
              <a:rPr lang="pt-BR" dirty="0"/>
              <a:t>, </a:t>
            </a:r>
            <a:r>
              <a:rPr lang="pt-BR" i="1" dirty="0"/>
              <a:t>angular</a:t>
            </a:r>
            <a:r>
              <a:rPr lang="pt-BR" dirty="0"/>
              <a:t> </a:t>
            </a:r>
            <a:r>
              <a:rPr lang="pt-BR" i="1" dirty="0"/>
              <a:t>spot</a:t>
            </a:r>
            <a:r>
              <a:rPr lang="pt-BR" dirty="0"/>
              <a:t> e </a:t>
            </a:r>
            <a:r>
              <a:rPr lang="pt-BR" i="1" dirty="0" err="1"/>
              <a:t>rust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518F32-26AA-FE29-8B25-4FACDD33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1" y="2057398"/>
            <a:ext cx="4772836" cy="4187825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1256586-BDA1-5E99-AF48-8E1EE9E59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03637"/>
              </p:ext>
            </p:extLst>
          </p:nvPr>
        </p:nvGraphicFramePr>
        <p:xfrm>
          <a:off x="6948485" y="5196416"/>
          <a:ext cx="400526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1066">
                  <a:extLst>
                    <a:ext uri="{9D8B030D-6E8A-4147-A177-3AD203B41FA5}">
                      <a16:colId xmlns:a16="http://schemas.microsoft.com/office/drawing/2014/main" val="3405270314"/>
                    </a:ext>
                  </a:extLst>
                </a:gridCol>
                <a:gridCol w="2354199">
                  <a:extLst>
                    <a:ext uri="{9D8B030D-6E8A-4147-A177-3AD203B41FA5}">
                      <a16:colId xmlns:a16="http://schemas.microsoft.com/office/drawing/2014/main" val="693992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Classe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Número de exemplos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8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i="1" dirty="0" err="1"/>
                        <a:t>Healthy</a:t>
                      </a:r>
                      <a:endParaRPr lang="pt-BR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29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i="1" dirty="0"/>
                        <a:t>Angular</a:t>
                      </a:r>
                      <a:r>
                        <a:rPr lang="pt-BR" dirty="0"/>
                        <a:t> </a:t>
                      </a:r>
                      <a:r>
                        <a:rPr lang="pt-BR" i="1" dirty="0"/>
                        <a:t>spot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22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i="1" dirty="0" err="1"/>
                        <a:t>Rust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282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543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DB820-ABFF-2261-5366-6654CE55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i="1" dirty="0" err="1"/>
              <a:t>transfer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dirty="0"/>
              <a:t> com </a:t>
            </a:r>
            <a:r>
              <a:rPr lang="pt-BR" i="1" dirty="0"/>
              <a:t>Edge Impulse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C4E1B-47A9-2660-93E5-C1E64297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650" y="1825624"/>
            <a:ext cx="6410325" cy="5032376"/>
          </a:xfrm>
        </p:spPr>
        <p:txBody>
          <a:bodyPr>
            <a:normAutofit/>
          </a:bodyPr>
          <a:lstStyle/>
          <a:p>
            <a:r>
              <a:rPr lang="pt-BR" dirty="0"/>
              <a:t>Edge Impulse: </a:t>
            </a:r>
            <a:r>
              <a:rPr lang="pt-BR" dirty="0">
                <a:hlinkClick r:id="rId3"/>
              </a:rPr>
              <a:t>https://studio.edgeimpulse.com/login</a:t>
            </a:r>
            <a:endParaRPr lang="pt-BR" dirty="0"/>
          </a:p>
          <a:p>
            <a:r>
              <a:rPr lang="pt-BR" dirty="0"/>
              <a:t>Base de dados: </a:t>
            </a:r>
            <a:r>
              <a:rPr lang="pt-BR" dirty="0">
                <a:hlinkClick r:id="rId4"/>
              </a:rPr>
              <a:t>https://drive.google.com/file/d/1843ScaJU3UuTBDQxzAXUazFn0b7__Dca/view?usp=drive_link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518F32-26AA-FE29-8B25-4FACDD33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71" y="2019298"/>
            <a:ext cx="4772836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0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Transfer learning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155700" y="1034448"/>
            <a:ext cx="3172459" cy="5281073"/>
            <a:chOff x="1155700" y="1034448"/>
            <a:chExt cx="3172459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19950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18518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773680" y="1988264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4719667" y="1017061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8437911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39495C9F-10F4-5151-CC62-C58925FE8054}"/>
              </a:ext>
            </a:extLst>
          </p:cNvPr>
          <p:cNvGrpSpPr/>
          <p:nvPr/>
        </p:nvGrpSpPr>
        <p:grpSpPr>
          <a:xfrm>
            <a:off x="889000" y="1500990"/>
            <a:ext cx="10695283" cy="4850739"/>
            <a:chOff x="889000" y="1500990"/>
            <a:chExt cx="10695283" cy="485073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CC2AD3C-5109-EAF7-B113-EE79136C4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790AF7C-5EFE-12F2-A670-61E2AB90F1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CA025DF-B6B7-748F-59E2-AD71D0DBE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296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7AFCD59-5350-44C4-04DA-23C96F5A0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ACE6149-2CEA-97EC-5A9A-5CCEBFF47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8122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A551C41-2D3E-9253-4FA3-17B184187F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DB04CC9-3792-FBA2-F507-91EFDEEC1E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CC2B3D8-98CF-DCD9-F12B-9FFCBF38B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296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C041BEA-18A6-A325-0C77-245E6C58C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EFFB4F5-3E7E-FCF2-1FB6-071CCD6D9A11}"/>
                </a:ext>
              </a:extLst>
            </p:cNvPr>
            <p:cNvCxnSpPr>
              <a:stCxn id="9" idx="0"/>
              <a:endCxn id="4" idx="4"/>
            </p:cNvCxnSpPr>
            <p:nvPr/>
          </p:nvCxnSpPr>
          <p:spPr>
            <a:xfrm flipV="1">
              <a:off x="1224600" y="3496122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37F93FD8-9116-0BE4-07AF-371F040CE90D}"/>
                </a:ext>
              </a:extLst>
            </p:cNvPr>
            <p:cNvCxnSpPr>
              <a:stCxn id="5" idx="0"/>
              <a:endCxn id="4" idx="4"/>
            </p:cNvCxnSpPr>
            <p:nvPr/>
          </p:nvCxnSpPr>
          <p:spPr>
            <a:xfrm flipV="1">
              <a:off x="2582948" y="3496122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D8BCF74D-0E61-2793-048A-0070BFEB7834}"/>
                </a:ext>
              </a:extLst>
            </p:cNvPr>
            <p:cNvCxnSpPr>
              <a:stCxn id="7" idx="0"/>
              <a:endCxn id="4" idx="4"/>
            </p:cNvCxnSpPr>
            <p:nvPr/>
          </p:nvCxnSpPr>
          <p:spPr>
            <a:xfrm flipH="1" flipV="1">
              <a:off x="2582948" y="3496122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0565D8-8E98-BF9B-234B-E01A463B9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814F227-C384-E5C7-636D-3B120A1930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327BCB1-221B-3691-2E88-F62DEDBB6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C8CB6B76-EC59-6394-0200-AC8684A8E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503E792A-02EB-E2DB-5438-23A24B28E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A045EEE3-E5E8-34DF-6414-2C3A5A709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B9386D83-9489-041C-1C8B-2F78AD6EB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5A9411D-C6B6-4731-1280-B83FC0BB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EE394F0-B7AE-C57E-7AAC-C48CEC182A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DA439C3-0F45-5253-9459-4F2FAB8D0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9058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0EF2998-1F08-A1E4-312C-5002463C33BD}"/>
                </a:ext>
              </a:extLst>
            </p:cNvPr>
            <p:cNvCxnSpPr>
              <a:stCxn id="35" idx="0"/>
              <a:endCxn id="31" idx="4"/>
            </p:cNvCxnSpPr>
            <p:nvPr/>
          </p:nvCxnSpPr>
          <p:spPr>
            <a:xfrm flipV="1">
              <a:off x="5882232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9974CA39-25EF-D2B9-E8EB-D702DFA54444}"/>
                </a:ext>
              </a:extLst>
            </p:cNvPr>
            <p:cNvCxnSpPr>
              <a:stCxn id="32" idx="0"/>
              <a:endCxn id="31" idx="4"/>
            </p:cNvCxnSpPr>
            <p:nvPr/>
          </p:nvCxnSpPr>
          <p:spPr>
            <a:xfrm flipV="1">
              <a:off x="6561406" y="3496122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2F758995-4AC8-E5F1-2450-F9B4751CC744}"/>
                </a:ext>
              </a:extLst>
            </p:cNvPr>
            <p:cNvCxnSpPr>
              <a:stCxn id="33" idx="0"/>
              <a:endCxn id="31" idx="4"/>
            </p:cNvCxnSpPr>
            <p:nvPr/>
          </p:nvCxnSpPr>
          <p:spPr>
            <a:xfrm flipH="1" flipV="1">
              <a:off x="6561406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EFFAC1A-A88F-19F4-6467-37334EAE56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7018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F91B14F0-B7AE-7893-6ADD-760734EFB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6192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1F038DE7-9C62-1062-EC52-FF4D09D4B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7844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61CA499F-F517-4857-724C-1CF1D966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5366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E4FFE0E-8159-9554-BDFE-55980FEF8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867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CDCE280-F157-58D5-249F-F2CA9B06AB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6192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E88A1087-CC42-0A89-5DB1-C8F681F3B4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5366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AAFF9B1-1490-6181-A00D-29FE802DF7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7844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779A7903-A5C8-31EE-0AD1-7B61D996BCF2}"/>
                </a:ext>
              </a:extLst>
            </p:cNvPr>
            <p:cNvCxnSpPr>
              <a:stCxn id="56" idx="0"/>
              <a:endCxn id="52" idx="4"/>
            </p:cNvCxnSpPr>
            <p:nvPr/>
          </p:nvCxnSpPr>
          <p:spPr>
            <a:xfrm flipV="1">
              <a:off x="9191844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27059B76-D4E9-46D8-4878-3503DE196C39}"/>
                </a:ext>
              </a:extLst>
            </p:cNvPr>
            <p:cNvCxnSpPr>
              <a:stCxn id="54" idx="0"/>
              <a:endCxn id="52" idx="4"/>
            </p:cNvCxnSpPr>
            <p:nvPr/>
          </p:nvCxnSpPr>
          <p:spPr>
            <a:xfrm flipH="1" flipV="1">
              <a:off x="9871018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A1B12BB4-FFF5-D507-D410-EA56E2CE2FD3}"/>
                </a:ext>
              </a:extLst>
            </p:cNvPr>
            <p:cNvCxnSpPr>
              <a:stCxn id="62" idx="0"/>
              <a:endCxn id="56" idx="4"/>
            </p:cNvCxnSpPr>
            <p:nvPr/>
          </p:nvCxnSpPr>
          <p:spPr>
            <a:xfrm flipV="1">
              <a:off x="8512670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823C2D81-0609-736C-A04E-1A94C94FF386}"/>
                </a:ext>
              </a:extLst>
            </p:cNvPr>
            <p:cNvCxnSpPr>
              <a:stCxn id="62" idx="0"/>
              <a:endCxn id="54" idx="4"/>
            </p:cNvCxnSpPr>
            <p:nvPr/>
          </p:nvCxnSpPr>
          <p:spPr>
            <a:xfrm flipV="1">
              <a:off x="8512670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3384D60A-7C35-1D84-84CF-F4A4A03ED684}"/>
                </a:ext>
              </a:extLst>
            </p:cNvPr>
            <p:cNvCxnSpPr>
              <a:stCxn id="60" idx="0"/>
              <a:endCxn id="54" idx="4"/>
            </p:cNvCxnSpPr>
            <p:nvPr/>
          </p:nvCxnSpPr>
          <p:spPr>
            <a:xfrm flipH="1" flipV="1">
              <a:off x="1055019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12159D3B-8F70-D92B-28C0-C7817BF2D01A}"/>
                </a:ext>
              </a:extLst>
            </p:cNvPr>
            <p:cNvCxnSpPr>
              <a:stCxn id="60" idx="0"/>
              <a:endCxn id="56" idx="4"/>
            </p:cNvCxnSpPr>
            <p:nvPr/>
          </p:nvCxnSpPr>
          <p:spPr>
            <a:xfrm flipH="1" flipV="1">
              <a:off x="9191844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7979FBA4-3FB3-011B-5589-363A801534A9}"/>
                </a:ext>
              </a:extLst>
            </p:cNvPr>
            <p:cNvCxnSpPr>
              <a:stCxn id="66" idx="0"/>
              <a:endCxn id="62" idx="4"/>
            </p:cNvCxnSpPr>
            <p:nvPr/>
          </p:nvCxnSpPr>
          <p:spPr>
            <a:xfrm flipH="1" flipV="1">
              <a:off x="8512670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9FC733C0-A2AB-0A37-75F8-7660C6C67E2D}"/>
                </a:ext>
              </a:extLst>
            </p:cNvPr>
            <p:cNvCxnSpPr>
              <a:stCxn id="66" idx="0"/>
              <a:endCxn id="60" idx="4"/>
            </p:cNvCxnSpPr>
            <p:nvPr/>
          </p:nvCxnSpPr>
          <p:spPr>
            <a:xfrm flipV="1">
              <a:off x="9191844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9DEE774C-4B21-AAB2-DCE6-2C5CC690ADC5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H="1" flipV="1">
              <a:off x="8512670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5938E2E1-6128-2611-E93E-36AE1204B299}"/>
                </a:ext>
              </a:extLst>
            </p:cNvPr>
            <p:cNvCxnSpPr>
              <a:stCxn id="65" idx="0"/>
              <a:endCxn id="62" idx="4"/>
            </p:cNvCxnSpPr>
            <p:nvPr/>
          </p:nvCxnSpPr>
          <p:spPr>
            <a:xfrm flipH="1" flipV="1">
              <a:off x="8512670" y="5082940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9F38DDED-B129-BB29-0D37-0082A285EF84}"/>
                </a:ext>
              </a:extLst>
            </p:cNvPr>
            <p:cNvCxnSpPr>
              <a:stCxn id="64" idx="0"/>
              <a:endCxn id="60" idx="4"/>
            </p:cNvCxnSpPr>
            <p:nvPr/>
          </p:nvCxnSpPr>
          <p:spPr>
            <a:xfrm flipV="1">
              <a:off x="1055019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1F04F96-1DD3-232B-AC6A-6F00C1E49F79}"/>
                </a:ext>
              </a:extLst>
            </p:cNvPr>
            <p:cNvCxnSpPr>
              <a:stCxn id="65" idx="0"/>
              <a:endCxn id="60" idx="4"/>
            </p:cNvCxnSpPr>
            <p:nvPr/>
          </p:nvCxnSpPr>
          <p:spPr>
            <a:xfrm flipV="1">
              <a:off x="11229366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E09FD3C-9589-7D34-46F1-414CF96E76A8}"/>
                </a:ext>
              </a:extLst>
            </p:cNvPr>
            <p:cNvCxnSpPr>
              <a:stCxn id="38" idx="0"/>
              <a:endCxn id="33" idx="4"/>
            </p:cNvCxnSpPr>
            <p:nvPr/>
          </p:nvCxnSpPr>
          <p:spPr>
            <a:xfrm flipV="1">
              <a:off x="7240580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C82A9315-37FF-D6D1-F12F-E7B4DF1746F9}"/>
                </a:ext>
              </a:extLst>
            </p:cNvPr>
            <p:cNvCxnSpPr>
              <a:stCxn id="38" idx="0"/>
              <a:endCxn id="32" idx="4"/>
            </p:cNvCxnSpPr>
            <p:nvPr/>
          </p:nvCxnSpPr>
          <p:spPr>
            <a:xfrm flipH="1" flipV="1">
              <a:off x="6561406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6A04CDFB-AE62-076A-346A-C80140911823}"/>
                </a:ext>
              </a:extLst>
            </p:cNvPr>
            <p:cNvCxnSpPr>
              <a:stCxn id="38" idx="0"/>
              <a:endCxn id="35" idx="4"/>
            </p:cNvCxnSpPr>
            <p:nvPr/>
          </p:nvCxnSpPr>
          <p:spPr>
            <a:xfrm flipH="1" flipV="1">
              <a:off x="5882232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65439BA2-E0D6-EF52-05E9-53213A036D9D}"/>
                </a:ext>
              </a:extLst>
            </p:cNvPr>
            <p:cNvCxnSpPr>
              <a:stCxn id="37" idx="0"/>
              <a:endCxn id="32" idx="4"/>
            </p:cNvCxnSpPr>
            <p:nvPr/>
          </p:nvCxnSpPr>
          <p:spPr>
            <a:xfrm flipV="1">
              <a:off x="6561406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7A492CA-0B9F-E9C2-B7F9-9D25171C66AC}"/>
                </a:ext>
              </a:extLst>
            </p:cNvPr>
            <p:cNvCxnSpPr>
              <a:stCxn id="40" idx="0"/>
              <a:endCxn id="35" idx="4"/>
            </p:cNvCxnSpPr>
            <p:nvPr/>
          </p:nvCxnSpPr>
          <p:spPr>
            <a:xfrm flipV="1">
              <a:off x="5882232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8F26BF93-C9C7-475E-9052-22B3865E22C5}"/>
                </a:ext>
              </a:extLst>
            </p:cNvPr>
            <p:cNvCxnSpPr>
              <a:stCxn id="40" idx="0"/>
              <a:endCxn id="32" idx="4"/>
            </p:cNvCxnSpPr>
            <p:nvPr/>
          </p:nvCxnSpPr>
          <p:spPr>
            <a:xfrm flipV="1">
              <a:off x="588223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633B6AB4-26F0-BD04-BB4B-453F295F722D}"/>
                </a:ext>
              </a:extLst>
            </p:cNvPr>
            <p:cNvCxnSpPr>
              <a:stCxn id="37" idx="0"/>
              <a:endCxn id="33" idx="4"/>
            </p:cNvCxnSpPr>
            <p:nvPr/>
          </p:nvCxnSpPr>
          <p:spPr>
            <a:xfrm flipV="1">
              <a:off x="6561406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9E200312-574D-5283-0BE1-8D915F6F97BF}"/>
                </a:ext>
              </a:extLst>
            </p:cNvPr>
            <p:cNvCxnSpPr>
              <a:stCxn id="40" idx="0"/>
              <a:endCxn id="33" idx="4"/>
            </p:cNvCxnSpPr>
            <p:nvPr/>
          </p:nvCxnSpPr>
          <p:spPr>
            <a:xfrm flipV="1">
              <a:off x="5882232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2B50AC90-93AA-5ABE-3157-6DC0DDF06A46}"/>
                </a:ext>
              </a:extLst>
            </p:cNvPr>
            <p:cNvCxnSpPr>
              <a:stCxn id="37" idx="0"/>
              <a:endCxn id="35" idx="4"/>
            </p:cNvCxnSpPr>
            <p:nvPr/>
          </p:nvCxnSpPr>
          <p:spPr>
            <a:xfrm flipH="1" flipV="1">
              <a:off x="588223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48725744-A929-ACE8-AB39-7C140F9E8B81}"/>
                </a:ext>
              </a:extLst>
            </p:cNvPr>
            <p:cNvCxnSpPr>
              <a:stCxn id="45" idx="0"/>
              <a:endCxn id="40" idx="4"/>
            </p:cNvCxnSpPr>
            <p:nvPr/>
          </p:nvCxnSpPr>
          <p:spPr>
            <a:xfrm flipV="1">
              <a:off x="5882232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2A90340C-7332-D857-4B7D-8173567379E4}"/>
                </a:ext>
              </a:extLst>
            </p:cNvPr>
            <p:cNvCxnSpPr>
              <a:stCxn id="45" idx="0"/>
              <a:endCxn id="37" idx="4"/>
            </p:cNvCxnSpPr>
            <p:nvPr/>
          </p:nvCxnSpPr>
          <p:spPr>
            <a:xfrm flipV="1">
              <a:off x="588223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9A0434B2-F955-0087-541E-4E51BB6538A9}"/>
                </a:ext>
              </a:extLst>
            </p:cNvPr>
            <p:cNvCxnSpPr>
              <a:stCxn id="45" idx="0"/>
              <a:endCxn id="38" idx="4"/>
            </p:cNvCxnSpPr>
            <p:nvPr/>
          </p:nvCxnSpPr>
          <p:spPr>
            <a:xfrm flipV="1">
              <a:off x="5882232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D041AFA2-E2E6-4E2B-F5EF-92F119C8D247}"/>
                </a:ext>
              </a:extLst>
            </p:cNvPr>
            <p:cNvCxnSpPr>
              <a:stCxn id="43" idx="0"/>
              <a:endCxn id="38" idx="4"/>
            </p:cNvCxnSpPr>
            <p:nvPr/>
          </p:nvCxnSpPr>
          <p:spPr>
            <a:xfrm flipV="1">
              <a:off x="7240580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FE9F6DB3-F9C9-91FD-9B49-1DE6AB4ADFAE}"/>
                </a:ext>
              </a:extLst>
            </p:cNvPr>
            <p:cNvCxnSpPr>
              <a:stCxn id="43" idx="0"/>
              <a:endCxn id="37" idx="4"/>
            </p:cNvCxnSpPr>
            <p:nvPr/>
          </p:nvCxnSpPr>
          <p:spPr>
            <a:xfrm flipH="1" flipV="1">
              <a:off x="6561406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F83E00F1-A4F1-E55A-5E09-FE3B54FE1E0A}"/>
                </a:ext>
              </a:extLst>
            </p:cNvPr>
            <p:cNvCxnSpPr>
              <a:stCxn id="43" idx="0"/>
              <a:endCxn id="40" idx="4"/>
            </p:cNvCxnSpPr>
            <p:nvPr/>
          </p:nvCxnSpPr>
          <p:spPr>
            <a:xfrm flipH="1" flipV="1">
              <a:off x="5882232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13ACDAF3-D8D5-5CA3-A6F7-3E41A193C048}"/>
                </a:ext>
              </a:extLst>
            </p:cNvPr>
            <p:cNvCxnSpPr>
              <a:stCxn id="46" idx="0"/>
              <a:endCxn id="40" idx="4"/>
            </p:cNvCxnSpPr>
            <p:nvPr/>
          </p:nvCxnSpPr>
          <p:spPr>
            <a:xfrm flipV="1">
              <a:off x="5203058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2DFB416D-3AA0-F7B7-5B0D-E38802BE1639}"/>
                </a:ext>
              </a:extLst>
            </p:cNvPr>
            <p:cNvCxnSpPr>
              <a:stCxn id="46" idx="0"/>
              <a:endCxn id="37" idx="4"/>
            </p:cNvCxnSpPr>
            <p:nvPr/>
          </p:nvCxnSpPr>
          <p:spPr>
            <a:xfrm flipV="1">
              <a:off x="5203058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59CC8EC1-A270-FBC1-D5CC-2290FEFCACC7}"/>
                </a:ext>
              </a:extLst>
            </p:cNvPr>
            <p:cNvCxnSpPr>
              <a:stCxn id="46" idx="0"/>
              <a:endCxn id="38" idx="4"/>
            </p:cNvCxnSpPr>
            <p:nvPr/>
          </p:nvCxnSpPr>
          <p:spPr>
            <a:xfrm flipV="1">
              <a:off x="5203058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>
              <a:extLst>
                <a:ext uri="{FF2B5EF4-FFF2-40B4-BE49-F238E27FC236}">
                  <a16:creationId xmlns:a16="http://schemas.microsoft.com/office/drawing/2014/main" id="{A3D07F7B-2731-294E-9709-928D94ADAF16}"/>
                </a:ext>
              </a:extLst>
            </p:cNvPr>
            <p:cNvCxnSpPr>
              <a:stCxn id="14" idx="0"/>
              <a:endCxn id="9" idx="4"/>
            </p:cNvCxnSpPr>
            <p:nvPr/>
          </p:nvCxnSpPr>
          <p:spPr>
            <a:xfrm flipV="1">
              <a:off x="1224600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493466DE-524C-7579-A2A4-12B3944916D9}"/>
                </a:ext>
              </a:extLst>
            </p:cNvPr>
            <p:cNvCxnSpPr>
              <a:stCxn id="14" idx="0"/>
              <a:endCxn id="5" idx="4"/>
            </p:cNvCxnSpPr>
            <p:nvPr/>
          </p:nvCxnSpPr>
          <p:spPr>
            <a:xfrm flipV="1">
              <a:off x="1224600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de Seta Reta 133">
              <a:extLst>
                <a:ext uri="{FF2B5EF4-FFF2-40B4-BE49-F238E27FC236}">
                  <a16:creationId xmlns:a16="http://schemas.microsoft.com/office/drawing/2014/main" id="{CFD2E61F-A0A1-8536-BC0A-B665144BCAF9}"/>
                </a:ext>
              </a:extLst>
            </p:cNvPr>
            <p:cNvCxnSpPr>
              <a:stCxn id="14" idx="0"/>
              <a:endCxn id="7" idx="4"/>
            </p:cNvCxnSpPr>
            <p:nvPr/>
          </p:nvCxnSpPr>
          <p:spPr>
            <a:xfrm flipV="1">
              <a:off x="1224600" y="4289531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DEE2D568-A267-A171-25DF-3EA2187AA3F5}"/>
                </a:ext>
              </a:extLst>
            </p:cNvPr>
            <p:cNvCxnSpPr>
              <a:stCxn id="11" idx="0"/>
              <a:endCxn id="7" idx="4"/>
            </p:cNvCxnSpPr>
            <p:nvPr/>
          </p:nvCxnSpPr>
          <p:spPr>
            <a:xfrm flipV="1">
              <a:off x="326212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9692D7FF-2EC9-D7C9-60E2-9366C15444B1}"/>
                </a:ext>
              </a:extLst>
            </p:cNvPr>
            <p:cNvCxnSpPr>
              <a:stCxn id="11" idx="0"/>
              <a:endCxn id="5" idx="4"/>
            </p:cNvCxnSpPr>
            <p:nvPr/>
          </p:nvCxnSpPr>
          <p:spPr>
            <a:xfrm flipH="1" flipV="1">
              <a:off x="2582948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5E02C6A9-3C75-60BC-AB46-47C77557BD68}"/>
                </a:ext>
              </a:extLst>
            </p:cNvPr>
            <p:cNvCxnSpPr>
              <a:stCxn id="11" idx="0"/>
              <a:endCxn id="9" idx="4"/>
            </p:cNvCxnSpPr>
            <p:nvPr/>
          </p:nvCxnSpPr>
          <p:spPr>
            <a:xfrm flipH="1" flipV="1">
              <a:off x="1224600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DCCB342D-10C1-7883-27B9-534E3841293B}"/>
                </a:ext>
              </a:extLst>
            </p:cNvPr>
            <p:cNvCxnSpPr>
              <a:stCxn id="19" idx="0"/>
              <a:endCxn id="14" idx="4"/>
            </p:cNvCxnSpPr>
            <p:nvPr/>
          </p:nvCxnSpPr>
          <p:spPr>
            <a:xfrm flipV="1">
              <a:off x="1224600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de Seta Reta 143">
              <a:extLst>
                <a:ext uri="{FF2B5EF4-FFF2-40B4-BE49-F238E27FC236}">
                  <a16:creationId xmlns:a16="http://schemas.microsoft.com/office/drawing/2014/main" id="{FD362A28-70DE-1D6E-6331-BE9047A9EC69}"/>
                </a:ext>
              </a:extLst>
            </p:cNvPr>
            <p:cNvCxnSpPr>
              <a:stCxn id="19" idx="0"/>
              <a:endCxn id="11" idx="5"/>
            </p:cNvCxnSpPr>
            <p:nvPr/>
          </p:nvCxnSpPr>
          <p:spPr>
            <a:xfrm flipV="1">
              <a:off x="1224600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de Seta Reta 145">
              <a:extLst>
                <a:ext uri="{FF2B5EF4-FFF2-40B4-BE49-F238E27FC236}">
                  <a16:creationId xmlns:a16="http://schemas.microsoft.com/office/drawing/2014/main" id="{237A5702-8867-BD51-9C6A-AF28D7766E1A}"/>
                </a:ext>
              </a:extLst>
            </p:cNvPr>
            <p:cNvCxnSpPr>
              <a:stCxn id="15" idx="0"/>
              <a:endCxn id="14" idx="4"/>
            </p:cNvCxnSpPr>
            <p:nvPr/>
          </p:nvCxnSpPr>
          <p:spPr>
            <a:xfrm flipH="1" flipV="1">
              <a:off x="1224600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de Seta Reta 147">
              <a:extLst>
                <a:ext uri="{FF2B5EF4-FFF2-40B4-BE49-F238E27FC236}">
                  <a16:creationId xmlns:a16="http://schemas.microsoft.com/office/drawing/2014/main" id="{C3FAEDA7-3E5D-0C5D-39ED-3E3269A26732}"/>
                </a:ext>
              </a:extLst>
            </p:cNvPr>
            <p:cNvCxnSpPr>
              <a:stCxn id="15" idx="0"/>
              <a:endCxn id="11" idx="4"/>
            </p:cNvCxnSpPr>
            <p:nvPr/>
          </p:nvCxnSpPr>
          <p:spPr>
            <a:xfrm flipV="1">
              <a:off x="2582948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de Seta Reta 149">
              <a:extLst>
                <a:ext uri="{FF2B5EF4-FFF2-40B4-BE49-F238E27FC236}">
                  <a16:creationId xmlns:a16="http://schemas.microsoft.com/office/drawing/2014/main" id="{49A4BE0E-35F6-93ED-F52F-823D406DA987}"/>
                </a:ext>
              </a:extLst>
            </p:cNvPr>
            <p:cNvCxnSpPr>
              <a:stCxn id="17" idx="0"/>
              <a:endCxn id="11" idx="4"/>
            </p:cNvCxnSpPr>
            <p:nvPr/>
          </p:nvCxnSpPr>
          <p:spPr>
            <a:xfrm flipH="1" flipV="1">
              <a:off x="326212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de Seta Reta 151">
              <a:extLst>
                <a:ext uri="{FF2B5EF4-FFF2-40B4-BE49-F238E27FC236}">
                  <a16:creationId xmlns:a16="http://schemas.microsoft.com/office/drawing/2014/main" id="{13C3874B-574A-F778-F8BF-83C284634E42}"/>
                </a:ext>
              </a:extLst>
            </p:cNvPr>
            <p:cNvCxnSpPr>
              <a:stCxn id="17" idx="0"/>
              <a:endCxn id="14" idx="4"/>
            </p:cNvCxnSpPr>
            <p:nvPr/>
          </p:nvCxnSpPr>
          <p:spPr>
            <a:xfrm flipH="1" flipV="1">
              <a:off x="1224600" y="5082940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tângulo 152">
              <a:extLst>
                <a:ext uri="{FF2B5EF4-FFF2-40B4-BE49-F238E27FC236}">
                  <a16:creationId xmlns:a16="http://schemas.microsoft.com/office/drawing/2014/main" id="{4D30F145-6832-6A26-72C0-C04F0445808B}"/>
                </a:ext>
              </a:extLst>
            </p:cNvPr>
            <p:cNvSpPr/>
            <p:nvPr/>
          </p:nvSpPr>
          <p:spPr>
            <a:xfrm>
              <a:off x="4995993" y="1879182"/>
              <a:ext cx="3130826" cy="61966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Ponderação</a:t>
              </a:r>
            </a:p>
            <a:p>
              <a:pPr algn="ctr"/>
              <a:r>
                <a:rPr lang="pt-BR" sz="1400" dirty="0"/>
                <a:t>(voto majoritário, média, etc.)</a:t>
              </a:r>
              <a:endParaRPr lang="pt-BR" dirty="0"/>
            </a:p>
          </p:txBody>
        </p: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104D7F60-DA84-0E59-C324-355F5502CEA9}"/>
                </a:ext>
              </a:extLst>
            </p:cNvPr>
            <p:cNvCxnSpPr>
              <a:stCxn id="31" idx="0"/>
              <a:endCxn id="153" idx="2"/>
            </p:cNvCxnSpPr>
            <p:nvPr/>
          </p:nvCxnSpPr>
          <p:spPr>
            <a:xfrm flipV="1">
              <a:off x="6561406" y="2498843"/>
              <a:ext cx="0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>
              <a:extLst>
                <a:ext uri="{FF2B5EF4-FFF2-40B4-BE49-F238E27FC236}">
                  <a16:creationId xmlns:a16="http://schemas.microsoft.com/office/drawing/2014/main" id="{EB8000C1-13E6-25E8-786C-5B9520FC2F8A}"/>
                </a:ext>
              </a:extLst>
            </p:cNvPr>
            <p:cNvCxnSpPr>
              <a:stCxn id="52" idx="0"/>
              <a:endCxn id="153" idx="2"/>
            </p:cNvCxnSpPr>
            <p:nvPr/>
          </p:nvCxnSpPr>
          <p:spPr>
            <a:xfrm flipH="1" flipV="1">
              <a:off x="6561406" y="2498843"/>
              <a:ext cx="3309612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de Seta Reta 159">
              <a:extLst>
                <a:ext uri="{FF2B5EF4-FFF2-40B4-BE49-F238E27FC236}">
                  <a16:creationId xmlns:a16="http://schemas.microsoft.com/office/drawing/2014/main" id="{08E4EADD-BCCA-8FE1-6850-5044D0770F22}"/>
                </a:ext>
              </a:extLst>
            </p:cNvPr>
            <p:cNvCxnSpPr>
              <a:stCxn id="4" idx="0"/>
              <a:endCxn id="153" idx="2"/>
            </p:cNvCxnSpPr>
            <p:nvPr/>
          </p:nvCxnSpPr>
          <p:spPr>
            <a:xfrm flipV="1">
              <a:off x="2582948" y="2498843"/>
              <a:ext cx="3978458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>
              <a:extLst>
                <a:ext uri="{FF2B5EF4-FFF2-40B4-BE49-F238E27FC236}">
                  <a16:creationId xmlns:a16="http://schemas.microsoft.com/office/drawing/2014/main" id="{1201605E-DCB7-9F32-1AB0-F6CE6C9B85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406" y="1562100"/>
              <a:ext cx="0" cy="31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aixaDeTexto 162">
              <a:extLst>
                <a:ext uri="{FF2B5EF4-FFF2-40B4-BE49-F238E27FC236}">
                  <a16:creationId xmlns:a16="http://schemas.microsoft.com/office/drawing/2014/main" id="{F7577701-F6AC-3B96-38AC-795366668ED2}"/>
                </a:ext>
              </a:extLst>
            </p:cNvPr>
            <p:cNvSpPr txBox="1"/>
            <p:nvPr/>
          </p:nvSpPr>
          <p:spPr>
            <a:xfrm>
              <a:off x="6561406" y="1500990"/>
              <a:ext cx="1218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Resultado final</a:t>
              </a:r>
            </a:p>
          </p:txBody>
        </p:sp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5F388A5D-4EFF-F172-9EF2-A74090DF1E4D}"/>
                </a:ext>
              </a:extLst>
            </p:cNvPr>
            <p:cNvSpPr/>
            <p:nvPr/>
          </p:nvSpPr>
          <p:spPr>
            <a:xfrm>
              <a:off x="889000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C0898C22-E57B-0764-848B-AAA575F0B8EF}"/>
                </a:ext>
              </a:extLst>
            </p:cNvPr>
            <p:cNvSpPr/>
            <p:nvPr/>
          </p:nvSpPr>
          <p:spPr>
            <a:xfrm>
              <a:off x="4571343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13255979-D5F1-9AED-E032-703C8C54CC96}"/>
                </a:ext>
              </a:extLst>
            </p:cNvPr>
            <p:cNvSpPr/>
            <p:nvPr/>
          </p:nvSpPr>
          <p:spPr>
            <a:xfrm>
              <a:off x="8183400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8" name="CaixaDeTexto 167">
              <a:extLst>
                <a:ext uri="{FF2B5EF4-FFF2-40B4-BE49-F238E27FC236}">
                  <a16:creationId xmlns:a16="http://schemas.microsoft.com/office/drawing/2014/main" id="{1F3A7A23-B898-D2AB-D071-5525D2F08835}"/>
                </a:ext>
              </a:extLst>
            </p:cNvPr>
            <p:cNvSpPr txBox="1"/>
            <p:nvPr/>
          </p:nvSpPr>
          <p:spPr>
            <a:xfrm>
              <a:off x="889001" y="6013175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#1</a:t>
              </a:r>
            </a:p>
          </p:txBody>
        </p:sp>
        <p:sp>
          <p:nvSpPr>
            <p:cNvPr id="169" name="CaixaDeTexto 168">
              <a:extLst>
                <a:ext uri="{FF2B5EF4-FFF2-40B4-BE49-F238E27FC236}">
                  <a16:creationId xmlns:a16="http://schemas.microsoft.com/office/drawing/2014/main" id="{3927B2ED-777D-3988-391E-806B8B26E5E1}"/>
                </a:ext>
              </a:extLst>
            </p:cNvPr>
            <p:cNvSpPr txBox="1"/>
            <p:nvPr/>
          </p:nvSpPr>
          <p:spPr>
            <a:xfrm>
              <a:off x="4588770" y="6013175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#2</a:t>
              </a:r>
            </a:p>
          </p:txBody>
        </p:sp>
        <p:sp>
          <p:nvSpPr>
            <p:cNvPr id="170" name="CaixaDeTexto 169">
              <a:extLst>
                <a:ext uri="{FF2B5EF4-FFF2-40B4-BE49-F238E27FC236}">
                  <a16:creationId xmlns:a16="http://schemas.microsoft.com/office/drawing/2014/main" id="{DC156082-98FE-BAAE-57BC-98D4C346CFF7}"/>
                </a:ext>
              </a:extLst>
            </p:cNvPr>
            <p:cNvSpPr txBox="1"/>
            <p:nvPr/>
          </p:nvSpPr>
          <p:spPr>
            <a:xfrm>
              <a:off x="8165974" y="6007100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80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618" y="1825624"/>
            <a:ext cx="6827873" cy="5032375"/>
          </a:xfrm>
        </p:spPr>
        <p:txBody>
          <a:bodyPr>
            <a:normAutofit/>
          </a:bodyPr>
          <a:lstStyle/>
          <a:p>
            <a:r>
              <a:rPr lang="pt-BR" dirty="0"/>
              <a:t>A alta variância</a:t>
            </a:r>
            <a:r>
              <a:rPr lang="pt-BR" b="0" i="0" dirty="0">
                <a:effectLst/>
              </a:rPr>
              <a:t> significa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</a:t>
            </a:r>
            <a:r>
              <a:rPr lang="pt-BR" b="0" i="0" dirty="0">
                <a:effectLst/>
              </a:rPr>
              <a:t> é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muito sensível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às variações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</a:t>
            </a:r>
            <a:r>
              <a:rPr lang="pt-BR" b="1" i="1" dirty="0">
                <a:solidFill>
                  <a:srgbClr val="7030A0"/>
                </a:solidFill>
              </a:rPr>
              <a:t>modelo será diferente para cada conjunto de treinamento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Nesse caso, o modelo se </a:t>
            </a:r>
            <a:r>
              <a:rPr lang="pt-BR" b="1" i="1" dirty="0">
                <a:solidFill>
                  <a:srgbClr val="00B050"/>
                </a:solidFill>
              </a:rPr>
              <a:t>distancia do padrão geral</a:t>
            </a:r>
            <a:r>
              <a:rPr lang="pt-BR" dirty="0"/>
              <a:t> por trás dos dados.</a:t>
            </a:r>
          </a:p>
          <a:p>
            <a:r>
              <a:rPr lang="pt-BR" dirty="0"/>
              <a:t>No exemplo ao lado ele irá se </a:t>
            </a:r>
            <a:r>
              <a:rPr lang="pt-BR" b="1" i="1" dirty="0">
                <a:solidFill>
                  <a:srgbClr val="00B050"/>
                </a:solidFill>
              </a:rPr>
              <a:t>ajustar tão bem aos dados que vai aprender até o ruído presente nas amostras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Cada conjunto de treinamento </a:t>
            </a:r>
            <a:r>
              <a:rPr lang="pt-BR" b="1" i="1" dirty="0">
                <a:solidFill>
                  <a:srgbClr val="00B050"/>
                </a:solidFill>
              </a:rPr>
              <a:t>corrompido com amostras ruidosas diferentes resultará em um modelo diferente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9" y="2358415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57D9-D95B-09E9-2635-36F12E20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(ou flexibilidade) ideal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463E9-7187-5BEC-27A7-77212D66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1" y="1825624"/>
            <a:ext cx="6341164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modelo mostrado na figura ao lado tem ordem apropriada (i.e., ordem 1).</a:t>
            </a:r>
          </a:p>
          <a:p>
            <a:r>
              <a:rPr lang="pt-BR" b="0" dirty="0">
                <a:effectLst/>
              </a:rPr>
              <a:t>Percebam que ele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varia tanto</a:t>
            </a:r>
            <a:r>
              <a:rPr lang="pt-BR" b="0" dirty="0">
                <a:effectLst/>
              </a:rPr>
              <a:t>, como no exemplo anterior,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se varia o ruído adicionado às amostras de treinamento</a:t>
            </a:r>
            <a:r>
              <a:rPr lang="pt-BR" b="0" dirty="0">
                <a:effectLst/>
              </a:rPr>
              <a:t>.</a:t>
            </a:r>
          </a:p>
          <a:p>
            <a:r>
              <a:rPr lang="pt-BR" b="0" dirty="0">
                <a:effectLst/>
              </a:rPr>
              <a:t>Um modelo que apresente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flexibilidade ideal</a:t>
            </a:r>
            <a:r>
              <a:rPr lang="pt-BR" b="0" dirty="0">
                <a:effectLst/>
              </a:rPr>
              <a:t> terá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baixa variância</a:t>
            </a:r>
            <a:r>
              <a:rPr lang="pt-BR" b="0" dirty="0">
                <a:effectLst/>
              </a:rPr>
              <a:t>, ou seja, ele sempre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tenderá a capturar o padrão geral por trás das amostras</a:t>
            </a:r>
            <a:r>
              <a:rPr lang="pt-BR" b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mesmo que ruidosas</a:t>
            </a:r>
            <a:r>
              <a:rPr lang="pt-BR" b="0" dirty="0">
                <a:effectLst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D35BB-0715-16C1-54DF-FD779859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6" y="2514600"/>
            <a:ext cx="4367709" cy="32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56B790-8EE3-573C-13FA-B02060A11DA4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Overfitting.ipynb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9049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0386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muito complexo</a:t>
            </a:r>
            <a:r>
              <a:rPr lang="pt-BR" b="0" i="0" dirty="0">
                <a:effectLst/>
              </a:rPr>
              <a:t>, po</a:t>
            </a:r>
            <a:r>
              <a:rPr lang="pt-BR" dirty="0"/>
              <a:t>r exemplo, </a:t>
            </a:r>
            <a:r>
              <a:rPr lang="pt-BR" b="0" i="0" dirty="0">
                <a:effectLst/>
              </a:rPr>
              <a:t>com muitos parâmetros (i.e</a:t>
            </a:r>
            <a:r>
              <a:rPr lang="pt-BR" dirty="0"/>
              <a:t>., pesos)</a:t>
            </a:r>
            <a:r>
              <a:rPr lang="pt-BR" b="0" i="0" dirty="0">
                <a:effectLst/>
              </a:rPr>
              <a:t>, tem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alta capacidade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representação</a:t>
            </a:r>
            <a:r>
              <a:rPr lang="pt-BR" b="0" i="0" dirty="0">
                <a:effectLst/>
              </a:rPr>
              <a:t> (ou flexibilidade) e pode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 ajustar demais aos dados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são limitados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em quantidade</a:t>
            </a:r>
            <a:r>
              <a:rPr lang="pt-BR" b="0" i="0" dirty="0">
                <a:effectLst/>
              </a:rPr>
              <a:t>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pode não ter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informações suficientes para generalizar</a:t>
            </a:r>
            <a:r>
              <a:rPr lang="pt-BR" b="0" i="0" dirty="0">
                <a:effectLst/>
              </a:rPr>
              <a:t>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ruído ou outliers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nos dados de treinamento</a:t>
            </a:r>
            <a:r>
              <a:rPr lang="pt-BR" b="0" i="0" dirty="0">
                <a:effectLst/>
              </a:rPr>
              <a:t> pode fazer com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tente ajustar-se a essas variações aleatórias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ruído é chamado de </a:t>
            </a:r>
            <a:r>
              <a:rPr lang="pt-BR" b="1" i="1" dirty="0">
                <a:solidFill>
                  <a:srgbClr val="FF0000"/>
                </a:solidFill>
              </a:rPr>
              <a:t>erro irredutível</a:t>
            </a:r>
            <a:r>
              <a:rPr lang="pt-BR" dirty="0"/>
              <a:t>, pois dificilmente nos livramos dele.</a:t>
            </a:r>
            <a:endParaRPr lang="pt-BR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7" y="1825624"/>
            <a:ext cx="645574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Dividir o conjunto total </a:t>
            </a:r>
            <a:r>
              <a:rPr lang="pt-BR" b="0" i="0" dirty="0">
                <a:effectLst/>
              </a:rPr>
              <a:t>de em um conjunto de treinamento e um de validação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avaliar o erro em ambos os conjuntos ao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longo do treinamento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desempenho no conjunto de validação for significativamente pior</a:t>
            </a:r>
            <a:r>
              <a:rPr lang="pt-BR" b="0" i="0" dirty="0">
                <a:effectLst/>
              </a:rPr>
              <a:t> do que no conjunto de treinamento, é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possível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</a:t>
            </a:r>
            <a:r>
              <a:rPr lang="pt-BR" b="1" i="1" dirty="0">
                <a:solidFill>
                  <a:srgbClr val="00B050"/>
                </a:solidFill>
              </a:rPr>
              <a:t>modelos de </a:t>
            </a:r>
            <a:r>
              <a:rPr lang="pt-BR" b="1" i="1" dirty="0">
                <a:solidFill>
                  <a:srgbClr val="7030A0"/>
                </a:solidFill>
              </a:rPr>
              <a:t>aprendizado iterativo</a:t>
            </a:r>
            <a:r>
              <a:rPr lang="pt-BR" dirty="0"/>
              <a:t>, como redes neurais, podemos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monitorar o desempenho do modelo em ambos os conjuntos</a:t>
            </a:r>
            <a:r>
              <a:rPr lang="pt-BR" b="0" i="0" dirty="0">
                <a:effectLst/>
              </a:rPr>
              <a:t> durante o treinamento.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erro no conjunto de validação aumentar e no conjunto de treinamento diminuir </a:t>
            </a:r>
            <a:r>
              <a:rPr lang="pt-BR" b="0" i="0" dirty="0">
                <a:effectLst/>
              </a:rPr>
              <a:t>ao longo das épocas de treinamento, isso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um claro sinal de sobreajuste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Como vimos antes, nesse caso, podemos usar a </a:t>
            </a:r>
            <a:r>
              <a:rPr lang="pt-BR" b="1" i="1" dirty="0">
                <a:solidFill>
                  <a:srgbClr val="7030A0"/>
                </a:solidFill>
              </a:rPr>
              <a:t>parada antecipada </a:t>
            </a:r>
            <a:r>
              <a:rPr lang="pt-BR" dirty="0"/>
              <a:t>(</a:t>
            </a:r>
            <a:r>
              <a:rPr lang="pt-BR" i="1" dirty="0"/>
              <a:t>early stopping</a:t>
            </a:r>
            <a:r>
              <a:rPr lang="pt-BR" dirty="0"/>
              <a:t>).</a:t>
            </a:r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16745</TotalTime>
  <Words>8974</Words>
  <Application>Microsoft Office PowerPoint</Application>
  <PresentationFormat>Widescreen</PresentationFormat>
  <Paragraphs>588</Paragraphs>
  <Slides>47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source-serif-pro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 aos dados de treinamento</vt:lpstr>
      <vt:lpstr>Sensibilidade aos dados de treinamento</vt:lpstr>
      <vt:lpstr>Complexidade (ou flexibilidade) ideal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Como evitar o sobreajuste?</vt:lpstr>
      <vt:lpstr>Transfer learning</vt:lpstr>
      <vt:lpstr>Como evitar o sobreajuste?</vt:lpstr>
      <vt:lpstr>Transfer learning</vt:lpstr>
      <vt:lpstr>Transfer learning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Procedimento para aplicar o Transfer learning</vt:lpstr>
      <vt:lpstr>Exemplo: transfer learning com Edge Impulse</vt:lpstr>
      <vt:lpstr>Exemplo: transfer learning com Edge Impulse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2653</cp:revision>
  <dcterms:created xsi:type="dcterms:W3CDTF">2020-01-20T13:50:05Z</dcterms:created>
  <dcterms:modified xsi:type="dcterms:W3CDTF">2023-10-11T14:16:31Z</dcterms:modified>
</cp:coreProperties>
</file>